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40"/>
  </p:notesMasterIdLst>
  <p:sldIdLst>
    <p:sldId id="297" r:id="rId2"/>
    <p:sldId id="258" r:id="rId3"/>
    <p:sldId id="259" r:id="rId4"/>
    <p:sldId id="260" r:id="rId5"/>
    <p:sldId id="300" r:id="rId6"/>
    <p:sldId id="261" r:id="rId7"/>
    <p:sldId id="262" r:id="rId8"/>
    <p:sldId id="295" r:id="rId9"/>
    <p:sldId id="276" r:id="rId10"/>
    <p:sldId id="301" r:id="rId11"/>
    <p:sldId id="302" r:id="rId12"/>
    <p:sldId id="275" r:id="rId13"/>
    <p:sldId id="296" r:id="rId14"/>
    <p:sldId id="263" r:id="rId15"/>
    <p:sldId id="281" r:id="rId16"/>
    <p:sldId id="282" r:id="rId17"/>
    <p:sldId id="280" r:id="rId18"/>
    <p:sldId id="274" r:id="rId19"/>
    <p:sldId id="319" r:id="rId20"/>
    <p:sldId id="264" r:id="rId21"/>
    <p:sldId id="309" r:id="rId22"/>
    <p:sldId id="318" r:id="rId23"/>
    <p:sldId id="310" r:id="rId24"/>
    <p:sldId id="304" r:id="rId25"/>
    <p:sldId id="311" r:id="rId26"/>
    <p:sldId id="277" r:id="rId27"/>
    <p:sldId id="265" r:id="rId28"/>
    <p:sldId id="279" r:id="rId29"/>
    <p:sldId id="266" r:id="rId30"/>
    <p:sldId id="306" r:id="rId31"/>
    <p:sldId id="307" r:id="rId32"/>
    <p:sldId id="289" r:id="rId33"/>
    <p:sldId id="335" r:id="rId34"/>
    <p:sldId id="267" r:id="rId35"/>
    <p:sldId id="320" r:id="rId36"/>
    <p:sldId id="268" r:id="rId37"/>
    <p:sldId id="269" r:id="rId38"/>
    <p:sldId id="270"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97" autoAdjust="0"/>
    <p:restoredTop sz="89083" autoAdjust="0"/>
  </p:normalViewPr>
  <p:slideViewPr>
    <p:cSldViewPr>
      <p:cViewPr varScale="1">
        <p:scale>
          <a:sx n="77" d="100"/>
          <a:sy n="77" d="100"/>
        </p:scale>
        <p:origin x="1084" y="7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E21E15-C0D0-4351-B3F9-8DD2A6B35E86}" type="datetimeFigureOut">
              <a:rPr lang="zh-CN" altLang="en-US" smtClean="0"/>
              <a:t>2022/4/13</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281918-FFFC-4FC9-A557-6C56D590E5AB}" type="slidenum">
              <a:rPr lang="zh-CN" altLang="en-US" smtClean="0"/>
              <a:t>‹#›</a:t>
            </a:fld>
            <a:endParaRPr lang="zh-CN" altLang="en-US"/>
          </a:p>
        </p:txBody>
      </p:sp>
    </p:spTree>
    <p:extLst>
      <p:ext uri="{BB962C8B-B14F-4D97-AF65-F5344CB8AC3E}">
        <p14:creationId xmlns:p14="http://schemas.microsoft.com/office/powerpoint/2010/main" val="3878631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5</a:t>
            </a:fld>
            <a:endParaRPr lang="zh-CN" altLang="en-US"/>
          </a:p>
        </p:txBody>
      </p:sp>
    </p:spTree>
    <p:extLst>
      <p:ext uri="{BB962C8B-B14F-4D97-AF65-F5344CB8AC3E}">
        <p14:creationId xmlns:p14="http://schemas.microsoft.com/office/powerpoint/2010/main" val="3241133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18</a:t>
            </a:fld>
            <a:endParaRPr lang="zh-CN" altLang="en-US"/>
          </a:p>
        </p:txBody>
      </p:sp>
    </p:spTree>
    <p:extLst>
      <p:ext uri="{BB962C8B-B14F-4D97-AF65-F5344CB8AC3E}">
        <p14:creationId xmlns:p14="http://schemas.microsoft.com/office/powerpoint/2010/main" val="40866607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19</a:t>
            </a:fld>
            <a:endParaRPr lang="zh-CN" altLang="en-US"/>
          </a:p>
        </p:txBody>
      </p:sp>
    </p:spTree>
    <p:extLst>
      <p:ext uri="{BB962C8B-B14F-4D97-AF65-F5344CB8AC3E}">
        <p14:creationId xmlns:p14="http://schemas.microsoft.com/office/powerpoint/2010/main" val="3623750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28</a:t>
            </a:fld>
            <a:endParaRPr lang="zh-CN" altLang="en-US"/>
          </a:p>
        </p:txBody>
      </p:sp>
    </p:spTree>
    <p:extLst>
      <p:ext uri="{BB962C8B-B14F-4D97-AF65-F5344CB8AC3E}">
        <p14:creationId xmlns:p14="http://schemas.microsoft.com/office/powerpoint/2010/main" val="28337235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30</a:t>
            </a:fld>
            <a:endParaRPr lang="zh-CN" altLang="en-US"/>
          </a:p>
        </p:txBody>
      </p:sp>
    </p:spTree>
    <p:extLst>
      <p:ext uri="{BB962C8B-B14F-4D97-AF65-F5344CB8AC3E}">
        <p14:creationId xmlns:p14="http://schemas.microsoft.com/office/powerpoint/2010/main" val="13749542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 name="矩形 2"/>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6" name="组合 5"/>
          <p:cNvGrpSpPr/>
          <p:nvPr userDrawn="1"/>
        </p:nvGrpSpPr>
        <p:grpSpPr>
          <a:xfrm>
            <a:off x="3517900" y="2013857"/>
            <a:ext cx="4826000" cy="1555200"/>
            <a:chOff x="2159000" y="2021114"/>
            <a:chExt cx="4826000" cy="1296000"/>
          </a:xfrm>
        </p:grpSpPr>
        <p:sp>
          <p:nvSpPr>
            <p:cNvPr id="4" name="矩形 3"/>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5500" b="1" spc="300" dirty="0">
                  <a:solidFill>
                    <a:srgbClr val="DDD2B5">
                      <a:lumMod val="40000"/>
                      <a:lumOff val="60000"/>
                    </a:srgbClr>
                  </a:solidFill>
                  <a:latin typeface="华文细黑" pitchFamily="2" charset="-122"/>
                  <a:ea typeface="华文细黑" pitchFamily="2" charset="-122"/>
                </a:rPr>
                <a:t>市场营销原理</a:t>
              </a:r>
            </a:p>
          </p:txBody>
        </p:sp>
        <p:sp>
          <p:nvSpPr>
            <p:cNvPr id="5" name="TextBox 4"/>
            <p:cNvSpPr txBox="1"/>
            <p:nvPr userDrawn="1"/>
          </p:nvSpPr>
          <p:spPr>
            <a:xfrm>
              <a:off x="2273300" y="2044700"/>
              <a:ext cx="4572000" cy="384721"/>
            </a:xfrm>
            <a:prstGeom prst="rect">
              <a:avLst/>
            </a:prstGeom>
            <a:noFill/>
          </p:spPr>
          <p:txBody>
            <a:bodyPr wrap="square" rtlCol="0">
              <a:spAutoFit/>
            </a:bodyPr>
            <a:lstStyle/>
            <a:p>
              <a:pPr algn="dist" eaLnBrk="0" fontAlgn="base" hangingPunct="0">
                <a:spcBef>
                  <a:spcPct val="0"/>
                </a:spcBef>
                <a:spcAft>
                  <a:spcPct val="0"/>
                </a:spcAft>
              </a:pPr>
              <a:r>
                <a:rPr lang="en-US" altLang="zh-CN" sz="2400" dirty="0">
                  <a:solidFill>
                    <a:srgbClr val="DDD2B5">
                      <a:lumMod val="40000"/>
                      <a:lumOff val="60000"/>
                    </a:srgbClr>
                  </a:solidFill>
                  <a:latin typeface="Bauhaus 93" pitchFamily="82" charset="0"/>
                </a:rPr>
                <a:t>PRINCIPLES OF MARKETING</a:t>
              </a:r>
              <a:endParaRPr lang="zh-CN" altLang="en-US" sz="2400" dirty="0">
                <a:solidFill>
                  <a:srgbClr val="DDD2B5">
                    <a:lumMod val="40000"/>
                    <a:lumOff val="60000"/>
                  </a:srgbClr>
                </a:solidFill>
                <a:latin typeface="Bauhaus 93" pitchFamily="82" charset="0"/>
              </a:endParaRPr>
            </a:p>
          </p:txBody>
        </p:sp>
      </p:grpSp>
      <p:sp>
        <p:nvSpPr>
          <p:cNvPr id="7" name="TextBox 6"/>
          <p:cNvSpPr txBox="1"/>
          <p:nvPr userDrawn="1"/>
        </p:nvSpPr>
        <p:spPr>
          <a:xfrm>
            <a:off x="6400800" y="3581400"/>
            <a:ext cx="2108200" cy="400110"/>
          </a:xfrm>
          <a:prstGeom prst="rect">
            <a:avLst/>
          </a:prstGeom>
          <a:noFill/>
        </p:spPr>
        <p:txBody>
          <a:bodyPr wrap="square" rtlCol="0">
            <a:spAutoFit/>
          </a:bodyPr>
          <a:lstStyle/>
          <a:p>
            <a:pPr algn="r" eaLnBrk="0" fontAlgn="base" hangingPunct="0">
              <a:spcBef>
                <a:spcPct val="0"/>
              </a:spcBef>
              <a:spcAft>
                <a:spcPct val="0"/>
              </a:spcAft>
            </a:pPr>
            <a:r>
              <a:rPr lang="zh-CN" altLang="en-US" sz="2000" dirty="0">
                <a:solidFill>
                  <a:srgbClr val="DDD2B5">
                    <a:lumMod val="40000"/>
                    <a:lumOff val="60000"/>
                  </a:srgbClr>
                </a:solidFill>
                <a:latin typeface="方正大标宋简体" pitchFamily="65" charset="-122"/>
                <a:ea typeface="方正大标宋简体" pitchFamily="65" charset="-122"/>
              </a:rPr>
              <a:t>（第</a:t>
            </a:r>
            <a:r>
              <a:rPr lang="en-US" altLang="zh-CN" sz="2000" b="1" dirty="0">
                <a:solidFill>
                  <a:srgbClr val="DDD2B5">
                    <a:lumMod val="40000"/>
                    <a:lumOff val="60000"/>
                  </a:srgbClr>
                </a:solidFill>
                <a:latin typeface="Bodoni MT Black" pitchFamily="18" charset="0"/>
                <a:ea typeface="方正大标宋简体" pitchFamily="65" charset="-122"/>
              </a:rPr>
              <a:t>13</a:t>
            </a:r>
            <a:r>
              <a:rPr lang="zh-CN" altLang="en-US" sz="2000" dirty="0">
                <a:solidFill>
                  <a:srgbClr val="DDD2B5">
                    <a:lumMod val="40000"/>
                    <a:lumOff val="60000"/>
                  </a:srgbClr>
                </a:solidFill>
                <a:latin typeface="方正大标宋简体" pitchFamily="65" charset="-122"/>
                <a:ea typeface="方正大标宋简体" pitchFamily="65" charset="-122"/>
              </a:rPr>
              <a:t>版）</a:t>
            </a:r>
          </a:p>
        </p:txBody>
      </p:sp>
      <p:sp>
        <p:nvSpPr>
          <p:cNvPr id="8" name="TextBox 7"/>
          <p:cNvSpPr txBox="1"/>
          <p:nvPr userDrawn="1"/>
        </p:nvSpPr>
        <p:spPr>
          <a:xfrm>
            <a:off x="1287463" y="4724401"/>
            <a:ext cx="6734175" cy="646331"/>
          </a:xfrm>
          <a:prstGeom prst="rect">
            <a:avLst/>
          </a:prstGeom>
          <a:noFill/>
        </p:spPr>
        <p:txBody>
          <a:bodyPr wrap="square" rtlCol="0">
            <a:spAutoFit/>
          </a:bodyPr>
          <a:lstStyle/>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sp>
        <p:nvSpPr>
          <p:cNvPr id="9" name="矩形 8"/>
          <p:cNvSpPr/>
          <p:nvPr userDrawn="1"/>
        </p:nvSpPr>
        <p:spPr>
          <a:xfrm>
            <a:off x="7755812" y="4689354"/>
            <a:ext cx="697627" cy="707886"/>
          </a:xfrm>
          <a:prstGeom prst="rect">
            <a:avLst/>
          </a:prstGeom>
        </p:spPr>
        <p:txBody>
          <a:bodyPr wrap="none">
            <a:spAutoFit/>
          </a:bodyPr>
          <a:lstStyle/>
          <a:p>
            <a:pPr algn="r" eaLnBrk="0" fontAlgn="base" hangingPunct="0">
              <a:spcBef>
                <a:spcPct val="0"/>
              </a:spcBef>
              <a:spcAft>
                <a:spcPct val="0"/>
              </a:spcAft>
              <a:defRPr/>
            </a:pPr>
            <a:r>
              <a:rPr lang="zh-CN" altLang="en-US" sz="4000" dirty="0">
                <a:solidFill>
                  <a:srgbClr val="DDD2B5">
                    <a:lumMod val="40000"/>
                    <a:lumOff val="60000"/>
                  </a:srgbClr>
                </a:solidFill>
                <a:latin typeface="方正大标宋简体" pitchFamily="65" charset="-122"/>
                <a:ea typeface="方正大标宋简体" pitchFamily="65" charset="-122"/>
              </a:rPr>
              <a:t>著</a:t>
            </a:r>
          </a:p>
        </p:txBody>
      </p:sp>
      <p:pic>
        <p:nvPicPr>
          <p:cNvPr id="1995777" name="Picture 1"/>
          <p:cNvPicPr>
            <a:picLocks noChangeAspect="1" noChangeArrowheads="1"/>
          </p:cNvPicPr>
          <p:nvPr userDrawn="1"/>
        </p:nvPicPr>
        <p:blipFill>
          <a:blip r:embed="rId2" cstate="print"/>
          <a:srcRect/>
          <a:stretch>
            <a:fillRect/>
          </a:stretch>
        </p:blipFill>
        <p:spPr bwMode="auto">
          <a:xfrm>
            <a:off x="292101" y="5745480"/>
            <a:ext cx="1178597" cy="838201"/>
          </a:xfrm>
          <a:prstGeom prst="rect">
            <a:avLst/>
          </a:prstGeom>
          <a:noFill/>
          <a:ln w="9525">
            <a:noFill/>
            <a:miter lim="800000"/>
            <a:headEnd/>
            <a:tailEnd/>
          </a:ln>
        </p:spPr>
      </p:pic>
    </p:spTree>
    <p:extLst>
      <p:ext uri="{BB962C8B-B14F-4D97-AF65-F5344CB8AC3E}">
        <p14:creationId xmlns:p14="http://schemas.microsoft.com/office/powerpoint/2010/main" val="841447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28664" y="273052"/>
            <a:ext cx="3094037" cy="1162050"/>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4089400" y="273050"/>
            <a:ext cx="4597400" cy="5853113"/>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728664" y="1435102"/>
            <a:ext cx="3094037" cy="4691063"/>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DA5C8F1-4B4A-4E32-BEFF-32C89B9DAD6A}" type="slidenum">
              <a:rPr lang="en-GB" altLang="en-GB"/>
              <a:pPr/>
              <a:t>‹#›</a:t>
            </a:fld>
            <a:endParaRPr lang="en-GB" altLang="en-GB"/>
          </a:p>
        </p:txBody>
      </p:sp>
    </p:spTree>
    <p:extLst>
      <p:ext uri="{BB962C8B-B14F-4D97-AF65-F5344CB8AC3E}">
        <p14:creationId xmlns:p14="http://schemas.microsoft.com/office/powerpoint/2010/main" val="1617665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66" y="4800600"/>
            <a:ext cx="5486400" cy="566738"/>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92166" y="612775"/>
            <a:ext cx="5486400" cy="4114800"/>
          </a:xfrm>
        </p:spPr>
        <p:txBody>
          <a:bodyPr/>
          <a:lstStyle>
            <a:lvl1pPr marL="0" indent="0">
              <a:buNone/>
              <a:defRPr sz="2800"/>
            </a:lvl1pPr>
            <a:lvl2pPr marL="405185" indent="0">
              <a:buNone/>
              <a:defRPr sz="2500"/>
            </a:lvl2pPr>
            <a:lvl3pPr marL="810372" indent="0">
              <a:buNone/>
              <a:defRPr sz="2100"/>
            </a:lvl3pPr>
            <a:lvl4pPr marL="1215556" indent="0">
              <a:buNone/>
              <a:defRPr sz="1800"/>
            </a:lvl4pPr>
            <a:lvl5pPr marL="1620741" indent="0">
              <a:buNone/>
              <a:defRPr sz="1800"/>
            </a:lvl5pPr>
            <a:lvl6pPr marL="2025928" indent="0">
              <a:buNone/>
              <a:defRPr sz="1800"/>
            </a:lvl6pPr>
            <a:lvl7pPr marL="2431112" indent="0">
              <a:buNone/>
              <a:defRPr sz="1800"/>
            </a:lvl7pPr>
            <a:lvl8pPr marL="2836298" indent="0">
              <a:buNone/>
              <a:defRPr sz="1800"/>
            </a:lvl8pPr>
            <a:lvl9pPr marL="3241484" indent="0">
              <a:buNone/>
              <a:defRPr sz="1800"/>
            </a:lvl9pPr>
          </a:lstStyle>
          <a:p>
            <a:endParaRPr lang="zh-CN" altLang="en-US"/>
          </a:p>
        </p:txBody>
      </p:sp>
      <p:sp>
        <p:nvSpPr>
          <p:cNvPr id="4" name="文本占位符 3"/>
          <p:cNvSpPr>
            <a:spLocks noGrp="1"/>
          </p:cNvSpPr>
          <p:nvPr>
            <p:ph type="body" sz="half" idx="2"/>
          </p:nvPr>
        </p:nvSpPr>
        <p:spPr>
          <a:xfrm>
            <a:off x="1792166" y="5367338"/>
            <a:ext cx="5486400" cy="804862"/>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BDC4F53-7AE1-4947-8A54-70A7022909AD}" type="slidenum">
              <a:rPr lang="en-GB" altLang="en-GB"/>
              <a:pPr/>
              <a:t>‹#›</a:t>
            </a:fld>
            <a:endParaRPr lang="en-GB" altLang="en-GB"/>
          </a:p>
        </p:txBody>
      </p:sp>
    </p:spTree>
    <p:extLst>
      <p:ext uri="{BB962C8B-B14F-4D97-AF65-F5344CB8AC3E}">
        <p14:creationId xmlns:p14="http://schemas.microsoft.com/office/powerpoint/2010/main" val="4090836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A5AD8C51-29A5-49CD-8BDD-16905875B1C6}" type="slidenum">
              <a:rPr lang="en-GB" altLang="en-GB"/>
              <a:pPr/>
              <a:t>‹#›</a:t>
            </a:fld>
            <a:endParaRPr lang="en-GB" altLang="en-GB"/>
          </a:p>
        </p:txBody>
      </p:sp>
    </p:spTree>
    <p:extLst>
      <p:ext uri="{BB962C8B-B14F-4D97-AF65-F5344CB8AC3E}">
        <p14:creationId xmlns:p14="http://schemas.microsoft.com/office/powerpoint/2010/main" val="25386431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2671" y="358777"/>
            <a:ext cx="2120412" cy="5957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358777"/>
            <a:ext cx="5876194" cy="5957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17203405-9442-4584-9CEC-155151A9E301}" type="slidenum">
              <a:rPr lang="en-GB" altLang="en-GB"/>
              <a:pPr/>
              <a:t>‹#›</a:t>
            </a:fld>
            <a:endParaRPr lang="en-GB" altLang="en-GB"/>
          </a:p>
        </p:txBody>
      </p:sp>
    </p:spTree>
    <p:extLst>
      <p:ext uri="{BB962C8B-B14F-4D97-AF65-F5344CB8AC3E}">
        <p14:creationId xmlns:p14="http://schemas.microsoft.com/office/powerpoint/2010/main" val="2350558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749301" y="358775"/>
            <a:ext cx="8073780" cy="619126"/>
          </a:xfrm>
        </p:spPr>
        <p:txBody>
          <a:bodyPr/>
          <a:lstStyle/>
          <a:p>
            <a:r>
              <a:rPr lang="zh-CN" altLang="en-US"/>
              <a:t>单击此处编辑母版标题样式</a:t>
            </a:r>
          </a:p>
        </p:txBody>
      </p:sp>
      <p:sp>
        <p:nvSpPr>
          <p:cNvPr id="3" name="内容占位符 2"/>
          <p:cNvSpPr>
            <a:spLocks noGrp="1"/>
          </p:cNvSpPr>
          <p:nvPr>
            <p:ph sz="half" idx="1"/>
          </p:nvPr>
        </p:nvSpPr>
        <p:spPr>
          <a:xfrm>
            <a:off x="762000" y="1308101"/>
            <a:ext cx="3732336"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quarter" idx="2"/>
          </p:nvPr>
        </p:nvSpPr>
        <p:spPr>
          <a:xfrm>
            <a:off x="4635012" y="1308100"/>
            <a:ext cx="4127988" cy="242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35012" y="3887789"/>
            <a:ext cx="4127988" cy="24288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p:cNvSpPr>
            <a:spLocks noGrp="1"/>
          </p:cNvSpPr>
          <p:nvPr>
            <p:ph type="sldNum" sz="quarter" idx="10"/>
          </p:nvPr>
        </p:nvSpPr>
        <p:spPr>
          <a:xfrm>
            <a:off x="77668" y="6552200"/>
            <a:ext cx="238857" cy="169277"/>
          </a:xfrm>
        </p:spPr>
        <p:txBody>
          <a:bodyPr/>
          <a:lstStyle>
            <a:lvl1pPr>
              <a:defRPr/>
            </a:lvl1pPr>
          </a:lstStyle>
          <a:p>
            <a:fld id="{8950F835-3656-4093-9A46-E5D573F2FCCB}" type="slidenum">
              <a:rPr lang="en-GB" altLang="en-GB"/>
              <a:pPr/>
              <a:t>‹#›</a:t>
            </a:fld>
            <a:endParaRPr lang="en-GB" altLang="en-GB"/>
          </a:p>
        </p:txBody>
      </p:sp>
    </p:spTree>
    <p:extLst>
      <p:ext uri="{BB962C8B-B14F-4D97-AF65-F5344CB8AC3E}">
        <p14:creationId xmlns:p14="http://schemas.microsoft.com/office/powerpoint/2010/main" val="2780197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723900" y="358775"/>
            <a:ext cx="8099181" cy="619126"/>
          </a:xfrm>
        </p:spPr>
        <p:txBody>
          <a:bodyPr/>
          <a:lstStyle/>
          <a:p>
            <a:r>
              <a:rPr lang="zh-CN" altLang="en-US"/>
              <a:t>单击此处编辑母版标题样式</a:t>
            </a:r>
          </a:p>
        </p:txBody>
      </p:sp>
      <p:sp>
        <p:nvSpPr>
          <p:cNvPr id="3" name="表格占位符 2"/>
          <p:cNvSpPr>
            <a:spLocks noGrp="1"/>
          </p:cNvSpPr>
          <p:nvPr>
            <p:ph type="tbl" idx="1"/>
          </p:nvPr>
        </p:nvSpPr>
        <p:spPr>
          <a:xfrm>
            <a:off x="728664" y="1308101"/>
            <a:ext cx="8034337" cy="5008564"/>
          </a:xfrm>
        </p:spPr>
        <p:txBody>
          <a:bodyPr/>
          <a:lstStyle/>
          <a:p>
            <a:endParaRPr lang="zh-CN" altLang="en-US"/>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9FCDB303-7AF7-4812-959E-21D604EC4A33}" type="slidenum">
              <a:rPr lang="en-GB" altLang="en-GB"/>
              <a:pPr/>
              <a:t>‹#›</a:t>
            </a:fld>
            <a:endParaRPr lang="en-GB" altLang="en-GB" dirty="0"/>
          </a:p>
        </p:txBody>
      </p:sp>
    </p:spTree>
    <p:extLst>
      <p:ext uri="{BB962C8B-B14F-4D97-AF65-F5344CB8AC3E}">
        <p14:creationId xmlns:p14="http://schemas.microsoft.com/office/powerpoint/2010/main" val="10118273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728663" y="358775"/>
            <a:ext cx="8094418" cy="619126"/>
          </a:xfrm>
        </p:spPr>
        <p:txBody>
          <a:bodyPr/>
          <a:lstStyle/>
          <a:p>
            <a:r>
              <a:rPr lang="zh-CN" altLang="en-US"/>
              <a:t>单击此处编辑母版标题样式</a:t>
            </a:r>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7BF3246D-B8A1-49D5-B48C-03E39EF4CC2B}" type="slidenum">
              <a:rPr lang="en-GB" altLang="en-GB"/>
              <a:pPr/>
              <a:t>‹#›</a:t>
            </a:fld>
            <a:endParaRPr lang="en-GB" altLang="en-GB"/>
          </a:p>
        </p:txBody>
      </p:sp>
      <p:grpSp>
        <p:nvGrpSpPr>
          <p:cNvPr id="5" name="组合 4"/>
          <p:cNvGrpSpPr/>
          <p:nvPr userDrawn="1"/>
        </p:nvGrpSpPr>
        <p:grpSpPr>
          <a:xfrm>
            <a:off x="1485900" y="5732443"/>
            <a:ext cx="1234440" cy="851233"/>
            <a:chOff x="1485900" y="4777035"/>
            <a:chExt cx="1234440" cy="709361"/>
          </a:xfrm>
        </p:grpSpPr>
        <p:grpSp>
          <p:nvGrpSpPr>
            <p:cNvPr id="6" name="组合 14"/>
            <p:cNvGrpSpPr/>
            <p:nvPr userDrawn="1"/>
          </p:nvGrpSpPr>
          <p:grpSpPr>
            <a:xfrm>
              <a:off x="1522214" y="4787895"/>
              <a:ext cx="1178597" cy="698501"/>
              <a:chOff x="1522214" y="4787895"/>
              <a:chExt cx="1178597" cy="698501"/>
            </a:xfrm>
          </p:grpSpPr>
          <p:pic>
            <p:nvPicPr>
              <p:cNvPr id="9"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0" name="TextBox 9"/>
              <p:cNvSpPr txBox="1"/>
              <p:nvPr userDrawn="1"/>
            </p:nvSpPr>
            <p:spPr>
              <a:xfrm>
                <a:off x="1542906" y="5181603"/>
                <a:ext cx="1128864" cy="205184"/>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ndParaRPr>
              </a:p>
            </p:txBody>
          </p:sp>
          <p:sp>
            <p:nvSpPr>
              <p:cNvPr id="11" name="TextBox 10"/>
              <p:cNvSpPr txBox="1"/>
              <p:nvPr userDrawn="1"/>
            </p:nvSpPr>
            <p:spPr>
              <a:xfrm>
                <a:off x="1552431" y="4810126"/>
                <a:ext cx="1128864" cy="205184"/>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ndParaRPr>
              </a:p>
            </p:txBody>
          </p:sp>
        </p:grpSp>
        <p:sp>
          <p:nvSpPr>
            <p:cNvPr id="7" name="TextBox 6"/>
            <p:cNvSpPr txBox="1"/>
            <p:nvPr userDrawn="1"/>
          </p:nvSpPr>
          <p:spPr>
            <a:xfrm>
              <a:off x="1485900" y="4777035"/>
              <a:ext cx="1188720" cy="256481"/>
            </a:xfrm>
            <a:prstGeom prst="rect">
              <a:avLst/>
            </a:prstGeom>
            <a:noFill/>
          </p:spPr>
          <p:txBody>
            <a:bodyPr wrap="square" rtlCol="0">
              <a:spAutoFit/>
            </a:bodyPr>
            <a:lstStyle/>
            <a:p>
              <a:pPr algn="dist" eaLnBrk="0" fontAlgn="base" hangingPunct="0">
                <a:spcBef>
                  <a:spcPct val="0"/>
                </a:spcBef>
                <a:spcAft>
                  <a:spcPct val="0"/>
                </a:spcAft>
              </a:pPr>
              <a:r>
                <a:rPr lang="en-US" altLang="zh-CN" sz="1400" b="1" spc="-150" dirty="0">
                  <a:solidFill>
                    <a:srgbClr val="FFFFFF"/>
                  </a:solidFill>
                  <a:latin typeface="Baskerville Old Face" pitchFamily="18" charset="0"/>
                  <a:ea typeface="Tahoma" pitchFamily="34" charset="0"/>
                  <a:cs typeface="Arial" pitchFamily="34" charset="0"/>
                </a:rPr>
                <a:t>SYSWIN-SZ</a:t>
              </a:r>
              <a:endParaRPr lang="zh-CN" altLang="en-US" sz="1400" b="1" spc="-150" dirty="0">
                <a:solidFill>
                  <a:srgbClr val="FFFFFF"/>
                </a:solidFill>
                <a:latin typeface="Baskerville Old Face" pitchFamily="18" charset="0"/>
                <a:ea typeface="Microsoft JhengHei" pitchFamily="34" charset="-120"/>
                <a:cs typeface="Arial" pitchFamily="34" charset="0"/>
              </a:endParaRPr>
            </a:p>
          </p:txBody>
        </p:sp>
        <p:sp>
          <p:nvSpPr>
            <p:cNvPr id="8" name="TextBox 7"/>
            <p:cNvSpPr txBox="1"/>
            <p:nvPr userDrawn="1"/>
          </p:nvSpPr>
          <p:spPr>
            <a:xfrm>
              <a:off x="1501140" y="5119935"/>
              <a:ext cx="1219200" cy="307777"/>
            </a:xfrm>
            <a:prstGeom prst="rect">
              <a:avLst/>
            </a:prstGeom>
            <a:noFill/>
          </p:spPr>
          <p:txBody>
            <a:bodyPr wrap="square" rtlCol="0">
              <a:spAutoFit/>
            </a:bodyPr>
            <a:lstStyle/>
            <a:p>
              <a:pPr algn="ctr" eaLnBrk="0" fontAlgn="base" hangingPunct="0">
                <a:spcBef>
                  <a:spcPct val="0"/>
                </a:spcBef>
                <a:spcAft>
                  <a:spcPct val="0"/>
                </a:spcAft>
              </a:pPr>
              <a:r>
                <a:rPr lang="en-US" altLang="zh-CN" sz="1800" b="1" dirty="0">
                  <a:solidFill>
                    <a:srgbClr val="FFFFFF"/>
                  </a:solidFill>
                  <a:latin typeface="Bell MT" pitchFamily="18" charset="0"/>
                </a:rPr>
                <a:t>Education</a:t>
              </a:r>
              <a:endParaRPr lang="zh-CN" altLang="en-US" sz="1800" b="1" dirty="0">
                <a:solidFill>
                  <a:srgbClr val="FFFFFF"/>
                </a:solidFill>
                <a:latin typeface="Bell MT" pitchFamily="18" charset="0"/>
              </a:endParaRPr>
            </a:p>
          </p:txBody>
        </p:sp>
      </p:grpSp>
    </p:spTree>
    <p:extLst>
      <p:ext uri="{BB962C8B-B14F-4D97-AF65-F5344CB8AC3E}">
        <p14:creationId xmlns:p14="http://schemas.microsoft.com/office/powerpoint/2010/main" val="40301435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6" name="组合 5"/>
          <p:cNvGrpSpPr/>
          <p:nvPr userDrawn="1"/>
        </p:nvGrpSpPr>
        <p:grpSpPr>
          <a:xfrm>
            <a:off x="2483557" y="2142591"/>
            <a:ext cx="4047872" cy="2319250"/>
            <a:chOff x="1501140" y="4777033"/>
            <a:chExt cx="1219200" cy="709363"/>
          </a:xfrm>
        </p:grpSpPr>
        <p:grpSp>
          <p:nvGrpSpPr>
            <p:cNvPr id="7" name="组合 14"/>
            <p:cNvGrpSpPr/>
            <p:nvPr userDrawn="1"/>
          </p:nvGrpSpPr>
          <p:grpSpPr>
            <a:xfrm>
              <a:off x="1522214" y="4787895"/>
              <a:ext cx="1178597" cy="698501"/>
              <a:chOff x="1522214" y="4787895"/>
              <a:chExt cx="1178597" cy="698501"/>
            </a:xfrm>
          </p:grpSpPr>
          <p:pic>
            <p:nvPicPr>
              <p:cNvPr id="10"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1" name="TextBox 10"/>
              <p:cNvSpPr txBox="1"/>
              <p:nvPr userDrawn="1"/>
            </p:nvSpPr>
            <p:spPr>
              <a:xfrm>
                <a:off x="1542906" y="5181601"/>
                <a:ext cx="1128864" cy="178859"/>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ndParaRPr>
              </a:p>
            </p:txBody>
          </p:sp>
          <p:sp>
            <p:nvSpPr>
              <p:cNvPr id="12" name="TextBox 11"/>
              <p:cNvSpPr txBox="1"/>
              <p:nvPr userDrawn="1"/>
            </p:nvSpPr>
            <p:spPr>
              <a:xfrm>
                <a:off x="1552431" y="4810124"/>
                <a:ext cx="1128864" cy="178859"/>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ndParaRPr>
              </a:p>
            </p:txBody>
          </p:sp>
        </p:grpSp>
        <p:sp>
          <p:nvSpPr>
            <p:cNvPr id="8" name="TextBox 7"/>
            <p:cNvSpPr txBox="1"/>
            <p:nvPr userDrawn="1"/>
          </p:nvSpPr>
          <p:spPr>
            <a:xfrm>
              <a:off x="1512131" y="4777033"/>
              <a:ext cx="1188721" cy="254168"/>
            </a:xfrm>
            <a:prstGeom prst="rect">
              <a:avLst/>
            </a:prstGeom>
            <a:noFill/>
          </p:spPr>
          <p:txBody>
            <a:bodyPr wrap="square" rtlCol="0">
              <a:spAutoFit/>
            </a:bodyPr>
            <a:lstStyle/>
            <a:p>
              <a:pPr algn="ctr" eaLnBrk="0" fontAlgn="base" hangingPunct="0">
                <a:spcBef>
                  <a:spcPct val="0"/>
                </a:spcBef>
                <a:spcAft>
                  <a:spcPct val="0"/>
                </a:spcAft>
              </a:pPr>
              <a:r>
                <a:rPr lang="en-US" altLang="zh-CN" sz="4800" b="1" spc="300" dirty="0">
                  <a:solidFill>
                    <a:srgbClr val="FFFFFF"/>
                  </a:solidFill>
                  <a:latin typeface="Baskerville Old Face" pitchFamily="18" charset="0"/>
                  <a:ea typeface="Tahoma" pitchFamily="34" charset="0"/>
                  <a:cs typeface="Arial" pitchFamily="34" charset="0"/>
                </a:rPr>
                <a:t>SYSWIN-SZ</a:t>
              </a:r>
              <a:endParaRPr lang="zh-CN" altLang="en-US" sz="4800" b="1" spc="300" dirty="0">
                <a:solidFill>
                  <a:srgbClr val="FFFFFF"/>
                </a:solidFill>
                <a:latin typeface="Baskerville Old Face" pitchFamily="18" charset="0"/>
                <a:ea typeface="Microsoft JhengHei" pitchFamily="34" charset="-120"/>
                <a:cs typeface="Arial" pitchFamily="34" charset="0"/>
              </a:endParaRPr>
            </a:p>
          </p:txBody>
        </p:sp>
        <p:sp>
          <p:nvSpPr>
            <p:cNvPr id="9" name="TextBox 8"/>
            <p:cNvSpPr txBox="1"/>
            <p:nvPr userDrawn="1"/>
          </p:nvSpPr>
          <p:spPr>
            <a:xfrm>
              <a:off x="1501140" y="5119932"/>
              <a:ext cx="1219200" cy="310649"/>
            </a:xfrm>
            <a:prstGeom prst="rect">
              <a:avLst/>
            </a:prstGeom>
            <a:noFill/>
          </p:spPr>
          <p:txBody>
            <a:bodyPr wrap="square" rtlCol="0">
              <a:spAutoFit/>
            </a:bodyPr>
            <a:lstStyle/>
            <a:p>
              <a:pPr algn="ctr" eaLnBrk="0" fontAlgn="base" hangingPunct="0">
                <a:spcBef>
                  <a:spcPct val="0"/>
                </a:spcBef>
                <a:spcAft>
                  <a:spcPct val="0"/>
                </a:spcAft>
              </a:pPr>
              <a:r>
                <a:rPr lang="en-US" altLang="zh-CN" sz="6000" b="1" dirty="0">
                  <a:solidFill>
                    <a:srgbClr val="FFFFFF"/>
                  </a:solidFill>
                  <a:latin typeface="Bell MT" pitchFamily="18" charset="0"/>
                </a:rPr>
                <a:t>Education</a:t>
              </a:r>
              <a:endParaRPr lang="zh-CN" altLang="en-US" sz="6000" b="1" dirty="0">
                <a:solidFill>
                  <a:srgbClr val="FFFFFF"/>
                </a:solidFill>
                <a:latin typeface="Bell MT" pitchFamily="18" charset="0"/>
              </a:endParaRPr>
            </a:p>
          </p:txBody>
        </p:sp>
      </p:grpSp>
    </p:spTree>
    <p:extLst>
      <p:ext uri="{BB962C8B-B14F-4D97-AF65-F5344CB8AC3E}">
        <p14:creationId xmlns:p14="http://schemas.microsoft.com/office/powerpoint/2010/main" val="1221414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106081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3659250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35" y="4406902"/>
            <a:ext cx="7772400" cy="1362076"/>
          </a:xfrm>
        </p:spPr>
        <p:txBody>
          <a:bodyPr/>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22435" y="2906713"/>
            <a:ext cx="7772400" cy="1500187"/>
          </a:xfrm>
        </p:spPr>
        <p:txBody>
          <a:bodyPr anchor="b"/>
          <a:lstStyle>
            <a:lvl1pPr marL="0" indent="0">
              <a:buNone/>
              <a:defRPr sz="1800"/>
            </a:lvl1pPr>
            <a:lvl2pPr marL="405185" indent="0">
              <a:buNone/>
              <a:defRPr sz="1600"/>
            </a:lvl2pPr>
            <a:lvl3pPr marL="810372" indent="0">
              <a:buNone/>
              <a:defRPr sz="1400"/>
            </a:lvl3pPr>
            <a:lvl4pPr marL="1215556" indent="0">
              <a:buNone/>
              <a:defRPr sz="1200"/>
            </a:lvl4pPr>
            <a:lvl5pPr marL="1620741" indent="0">
              <a:buNone/>
              <a:defRPr sz="1200"/>
            </a:lvl5pPr>
            <a:lvl6pPr marL="2025928" indent="0">
              <a:buNone/>
              <a:defRPr sz="1200"/>
            </a:lvl6pPr>
            <a:lvl7pPr marL="2431112" indent="0">
              <a:buNone/>
              <a:defRPr sz="1200"/>
            </a:lvl7pPr>
            <a:lvl8pPr marL="2836298" indent="0">
              <a:buNone/>
              <a:defRPr sz="1200"/>
            </a:lvl8pPr>
            <a:lvl9pPr marL="3241484" indent="0">
              <a:buNone/>
              <a:defRPr sz="1200"/>
            </a:lvl9pPr>
          </a:lstStyle>
          <a:p>
            <a:pPr lvl="0"/>
            <a:r>
              <a:rPr lang="zh-CN" altLang="en-US"/>
              <a:t>单击此处编辑母版文本样式</a:t>
            </a:r>
          </a:p>
        </p:txBody>
      </p:sp>
      <p:sp>
        <p:nvSpPr>
          <p:cNvPr id="4" name="灯片编号占位符 3"/>
          <p:cNvSpPr>
            <a:spLocks noGrp="1"/>
          </p:cNvSpPr>
          <p:nvPr>
            <p:ph type="sldNum" sz="quarter" idx="10"/>
          </p:nvPr>
        </p:nvSpPr>
        <p:spPr/>
        <p:txBody>
          <a:bodyPr/>
          <a:lstStyle>
            <a:lvl1pPr>
              <a:defRPr/>
            </a:lvl1pPr>
          </a:lstStyle>
          <a:p>
            <a:fld id="{F5F69B3B-8579-45A4-9495-3AC6D32DDE3F}" type="slidenum">
              <a:rPr lang="en-GB" altLang="en-GB"/>
              <a:pPr/>
              <a:t>‹#›</a:t>
            </a:fld>
            <a:endParaRPr lang="en-GB" altLang="en-GB"/>
          </a:p>
        </p:txBody>
      </p:sp>
    </p:spTree>
    <p:extLst>
      <p:ext uri="{BB962C8B-B14F-4D97-AF65-F5344CB8AC3E}">
        <p14:creationId xmlns:p14="http://schemas.microsoft.com/office/powerpoint/2010/main" val="4194381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728664" y="1308101"/>
            <a:ext cx="3765673"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35012" y="1308101"/>
            <a:ext cx="4127988"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灯片编号占位符 4"/>
          <p:cNvSpPr>
            <a:spLocks noGrp="1"/>
          </p:cNvSpPr>
          <p:nvPr>
            <p:ph type="sldNum" sz="quarter" idx="10"/>
          </p:nvPr>
        </p:nvSpPr>
        <p:spPr/>
        <p:txBody>
          <a:bodyPr/>
          <a:lstStyle>
            <a:lvl1pPr>
              <a:defRPr/>
            </a:lvl1pPr>
          </a:lstStyle>
          <a:p>
            <a:fld id="{C2E176ED-E0A0-4587-AAA0-343A855F6EA5}" type="slidenum">
              <a:rPr lang="en-GB" altLang="en-GB"/>
              <a:pPr/>
              <a:t>‹#›</a:t>
            </a:fld>
            <a:endParaRPr lang="en-GB" altLang="en-GB"/>
          </a:p>
        </p:txBody>
      </p:sp>
    </p:spTree>
    <p:extLst>
      <p:ext uri="{BB962C8B-B14F-4D97-AF65-F5344CB8AC3E}">
        <p14:creationId xmlns:p14="http://schemas.microsoft.com/office/powerpoint/2010/main" val="1843086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728663" y="274638"/>
            <a:ext cx="7958137" cy="1143000"/>
          </a:xfrm>
        </p:spPr>
        <p:txBody>
          <a:bodyPr/>
          <a:lstStyle>
            <a:lvl1pPr>
              <a:defRPr/>
            </a:lvl1pPr>
          </a:lstStyle>
          <a:p>
            <a:r>
              <a:rPr lang="zh-CN" altLang="en-US" dirty="0"/>
              <a:t>单击此处编辑母版标题样式</a:t>
            </a:r>
          </a:p>
        </p:txBody>
      </p:sp>
      <p:sp>
        <p:nvSpPr>
          <p:cNvPr id="3" name="文本占位符 2"/>
          <p:cNvSpPr>
            <a:spLocks noGrp="1"/>
          </p:cNvSpPr>
          <p:nvPr>
            <p:ph type="body" idx="1"/>
          </p:nvPr>
        </p:nvSpPr>
        <p:spPr>
          <a:xfrm>
            <a:off x="728663" y="1535115"/>
            <a:ext cx="3768603"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dirty="0"/>
              <a:t>单击此处编辑母版文本样式</a:t>
            </a:r>
          </a:p>
        </p:txBody>
      </p:sp>
      <p:sp>
        <p:nvSpPr>
          <p:cNvPr id="4" name="内容占位符 3"/>
          <p:cNvSpPr>
            <a:spLocks noGrp="1"/>
          </p:cNvSpPr>
          <p:nvPr>
            <p:ph sz="half" idx="2"/>
          </p:nvPr>
        </p:nvSpPr>
        <p:spPr>
          <a:xfrm>
            <a:off x="728663" y="2174875"/>
            <a:ext cx="3768603"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645272" y="1535115"/>
            <a:ext cx="4041531"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645272" y="2174875"/>
            <a:ext cx="4041531"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灯片编号占位符 6"/>
          <p:cNvSpPr>
            <a:spLocks noGrp="1"/>
          </p:cNvSpPr>
          <p:nvPr>
            <p:ph type="sldNum" sz="quarter" idx="10"/>
          </p:nvPr>
        </p:nvSpPr>
        <p:spPr/>
        <p:txBody>
          <a:bodyPr/>
          <a:lstStyle>
            <a:lvl1pPr>
              <a:defRPr/>
            </a:lvl1pPr>
          </a:lstStyle>
          <a:p>
            <a:fld id="{2E5BE252-9EE8-4B09-AF78-D61117DB7AF1}" type="slidenum">
              <a:rPr lang="en-GB" altLang="en-GB"/>
              <a:pPr/>
              <a:t>‹#›</a:t>
            </a:fld>
            <a:endParaRPr lang="en-GB" altLang="en-GB"/>
          </a:p>
        </p:txBody>
      </p:sp>
    </p:spTree>
    <p:extLst>
      <p:ext uri="{BB962C8B-B14F-4D97-AF65-F5344CB8AC3E}">
        <p14:creationId xmlns:p14="http://schemas.microsoft.com/office/powerpoint/2010/main" val="2603208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5" name="组合 4"/>
          <p:cNvGrpSpPr/>
          <p:nvPr userDrawn="1"/>
        </p:nvGrpSpPr>
        <p:grpSpPr>
          <a:xfrm>
            <a:off x="65316" y="1674223"/>
            <a:ext cx="2906712" cy="1005840"/>
            <a:chOff x="2159000" y="2021114"/>
            <a:chExt cx="4826000" cy="1296000"/>
          </a:xfrm>
        </p:grpSpPr>
        <p:sp>
          <p:nvSpPr>
            <p:cNvPr id="6" name="矩形 5"/>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3200" b="1" spc="300" dirty="0">
                  <a:solidFill>
                    <a:srgbClr val="DDD2B5">
                      <a:lumMod val="40000"/>
                      <a:lumOff val="60000"/>
                    </a:srgbClr>
                  </a:solidFill>
                  <a:latin typeface="华文细黑" pitchFamily="2" charset="-122"/>
                  <a:ea typeface="华文细黑" pitchFamily="2" charset="-122"/>
                </a:rPr>
                <a:t>市场营销原理</a:t>
              </a:r>
            </a:p>
          </p:txBody>
        </p:sp>
        <p:sp>
          <p:nvSpPr>
            <p:cNvPr id="7" name="TextBox 6"/>
            <p:cNvSpPr txBox="1"/>
            <p:nvPr userDrawn="1"/>
          </p:nvSpPr>
          <p:spPr>
            <a:xfrm>
              <a:off x="2273300" y="2044700"/>
              <a:ext cx="4572000" cy="396563"/>
            </a:xfrm>
            <a:prstGeom prst="rect">
              <a:avLst/>
            </a:prstGeom>
            <a:noFill/>
          </p:spPr>
          <p:txBody>
            <a:bodyPr wrap="square" rtlCol="0">
              <a:spAutoFit/>
            </a:bodyPr>
            <a:lstStyle/>
            <a:p>
              <a:pPr algn="dist" eaLnBrk="0" fontAlgn="base" hangingPunct="0">
                <a:spcBef>
                  <a:spcPct val="0"/>
                </a:spcBef>
                <a:spcAft>
                  <a:spcPct val="0"/>
                </a:spcAft>
              </a:pPr>
              <a:r>
                <a:rPr lang="en-US" altLang="zh-CN" sz="1400" dirty="0">
                  <a:solidFill>
                    <a:srgbClr val="DDD2B5">
                      <a:lumMod val="40000"/>
                      <a:lumOff val="60000"/>
                    </a:srgbClr>
                  </a:solidFill>
                  <a:latin typeface="Bauhaus 93" pitchFamily="82" charset="0"/>
                </a:rPr>
                <a:t>PRINCIPLES OF MARKETING</a:t>
              </a:r>
              <a:endParaRPr lang="zh-CN" altLang="en-US" sz="1400" dirty="0">
                <a:solidFill>
                  <a:srgbClr val="DDD2B5">
                    <a:lumMod val="40000"/>
                    <a:lumOff val="60000"/>
                  </a:srgbClr>
                </a:solidFill>
                <a:latin typeface="Bauhaus 93" pitchFamily="82" charset="0"/>
              </a:endParaRPr>
            </a:p>
          </p:txBody>
        </p:sp>
      </p:grpSp>
      <p:sp>
        <p:nvSpPr>
          <p:cNvPr id="9" name="TextBox 8"/>
          <p:cNvSpPr txBox="1"/>
          <p:nvPr userDrawn="1"/>
        </p:nvSpPr>
        <p:spPr>
          <a:xfrm>
            <a:off x="383030" y="3355357"/>
            <a:ext cx="2269698" cy="1200329"/>
          </a:xfrm>
          <a:prstGeom prst="rect">
            <a:avLst/>
          </a:prstGeom>
          <a:noFill/>
        </p:spPr>
        <p:txBody>
          <a:bodyPr wrap="square" rtlCol="0">
            <a:spAutoFit/>
          </a:bodyPr>
          <a:lstStyle/>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pic>
        <p:nvPicPr>
          <p:cNvPr id="11" name="Picture 1"/>
          <p:cNvPicPr>
            <a:picLocks noChangeAspect="1" noChangeArrowheads="1"/>
          </p:cNvPicPr>
          <p:nvPr userDrawn="1"/>
        </p:nvPicPr>
        <p:blipFill>
          <a:blip r:embed="rId2" cstate="print"/>
          <a:srcRect/>
          <a:stretch>
            <a:fillRect/>
          </a:stretch>
        </p:blipFill>
        <p:spPr bwMode="auto">
          <a:xfrm>
            <a:off x="50801" y="6073912"/>
            <a:ext cx="995363" cy="707888"/>
          </a:xfrm>
          <a:prstGeom prst="rect">
            <a:avLst/>
          </a:prstGeom>
          <a:noFill/>
          <a:ln w="9525">
            <a:noFill/>
            <a:miter lim="800000"/>
            <a:headEnd/>
            <a:tailEnd/>
          </a:ln>
        </p:spPr>
      </p:pic>
      <p:sp>
        <p:nvSpPr>
          <p:cNvPr id="12" name="标题 1"/>
          <p:cNvSpPr>
            <a:spLocks noGrp="1"/>
          </p:cNvSpPr>
          <p:nvPr>
            <p:ph type="title"/>
          </p:nvPr>
        </p:nvSpPr>
        <p:spPr>
          <a:xfrm>
            <a:off x="3855510" y="1667071"/>
            <a:ext cx="4627583" cy="2316900"/>
          </a:xfrm>
        </p:spPr>
        <p:txBody>
          <a:bodyPr/>
          <a:lstStyle>
            <a:lvl1pPr algn="r">
              <a:defRPr sz="3600" b="0">
                <a:solidFill>
                  <a:srgbClr val="FFFFFF"/>
                </a:solidFill>
                <a:latin typeface="方正大标宋简体" pitchFamily="2" charset="-122"/>
                <a:ea typeface="方正大标宋简体" pitchFamily="2" charset="-122"/>
              </a:defRPr>
            </a:lvl1pPr>
          </a:lstStyle>
          <a:p>
            <a:r>
              <a:rPr lang="zh-CN" altLang="en-US" dirty="0"/>
              <a:t>单击此处编辑母版标题样式</a:t>
            </a:r>
          </a:p>
        </p:txBody>
      </p:sp>
      <p:sp>
        <p:nvSpPr>
          <p:cNvPr id="14" name="内容占位符 2"/>
          <p:cNvSpPr>
            <a:spLocks noGrp="1"/>
          </p:cNvSpPr>
          <p:nvPr>
            <p:ph idx="1"/>
          </p:nvPr>
        </p:nvSpPr>
        <p:spPr>
          <a:xfrm>
            <a:off x="3868615" y="3975531"/>
            <a:ext cx="4614203" cy="2341134"/>
          </a:xfrm>
        </p:spPr>
        <p:txBody>
          <a:bodyPr/>
          <a:lstStyle>
            <a:lvl1pPr algn="r">
              <a:buFontTx/>
              <a:buNone/>
              <a:defRPr sz="1600">
                <a:solidFill>
                  <a:srgbClr val="FFFFFF"/>
                </a:solidFill>
                <a:latin typeface="方正大标宋简体" pitchFamily="2" charset="-122"/>
                <a:ea typeface="方正大标宋简体" pitchFamily="2" charset="-122"/>
              </a:defRPr>
            </a:lvl1pPr>
            <a:lvl2pPr algn="r">
              <a:buFontTx/>
              <a:buNone/>
              <a:defRPr sz="1600">
                <a:solidFill>
                  <a:srgbClr val="FFFFFF"/>
                </a:solidFill>
                <a:latin typeface="方正大标宋简体" pitchFamily="2" charset="-122"/>
                <a:ea typeface="方正大标宋简体" pitchFamily="2" charset="-122"/>
              </a:defRPr>
            </a:lvl2pPr>
            <a:lvl3pPr algn="r">
              <a:buFontTx/>
              <a:buNone/>
              <a:defRPr sz="1600">
                <a:solidFill>
                  <a:srgbClr val="FFFFFF"/>
                </a:solidFill>
                <a:latin typeface="方正大标宋简体" pitchFamily="2" charset="-122"/>
                <a:ea typeface="方正大标宋简体" pitchFamily="2" charset="-122"/>
              </a:defRPr>
            </a:lvl3pPr>
            <a:lvl4pPr algn="r">
              <a:buFontTx/>
              <a:buNone/>
              <a:defRPr sz="1600">
                <a:solidFill>
                  <a:srgbClr val="FFFFFF"/>
                </a:solidFill>
                <a:latin typeface="方正大标宋简体" pitchFamily="2" charset="-122"/>
                <a:ea typeface="方正大标宋简体" pitchFamily="2" charset="-122"/>
              </a:defRPr>
            </a:lvl4pPr>
            <a:lvl5pPr algn="r">
              <a:buFontTx/>
              <a:buNone/>
              <a:defRPr sz="1600">
                <a:solidFill>
                  <a:srgbClr val="FFFFFF"/>
                </a:solidFill>
                <a:latin typeface="方正大标宋简体" pitchFamily="2" charset="-122"/>
                <a:ea typeface="方正大标宋简体"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5" name="直接连接符 14"/>
          <p:cNvCxnSpPr/>
          <p:nvPr userDrawn="1"/>
        </p:nvCxnSpPr>
        <p:spPr bwMode="auto">
          <a:xfrm rot="5400000">
            <a:off x="-371511" y="3429001"/>
            <a:ext cx="6858001" cy="3"/>
          </a:xfrm>
          <a:prstGeom prst="line">
            <a:avLst/>
          </a:prstGeom>
          <a:solidFill>
            <a:schemeClr val="bg1"/>
          </a:solidFill>
          <a:ln w="19050" cap="flat" cmpd="dbl" algn="ctr">
            <a:solidFill>
              <a:schemeClr val="bg1"/>
            </a:solidFill>
            <a:prstDash val="sysDot"/>
            <a:round/>
            <a:headEnd type="none" w="med" len="med"/>
            <a:tailEnd type="none" w="med" len="med"/>
          </a:ln>
          <a:effectLst/>
        </p:spPr>
      </p:cxnSp>
    </p:spTree>
    <p:extLst>
      <p:ext uri="{BB962C8B-B14F-4D97-AF65-F5344CB8AC3E}">
        <p14:creationId xmlns:p14="http://schemas.microsoft.com/office/powerpoint/2010/main" val="824701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lvl1pPr>
              <a:defRPr/>
            </a:lvl1pPr>
          </a:lstStyle>
          <a:p>
            <a:fld id="{CF414DB5-798A-4D65-91F5-C61A9B56F532}" type="slidenum">
              <a:rPr lang="en-GB" altLang="en-GB"/>
              <a:pPr/>
              <a:t>‹#›</a:t>
            </a:fld>
            <a:endParaRPr lang="en-GB" altLang="en-GB"/>
          </a:p>
        </p:txBody>
      </p:sp>
    </p:spTree>
    <p:extLst>
      <p:ext uri="{BB962C8B-B14F-4D97-AF65-F5344CB8AC3E}">
        <p14:creationId xmlns:p14="http://schemas.microsoft.com/office/powerpoint/2010/main" val="3161705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任意多边形 2"/>
          <p:cNvSpPr/>
          <p:nvPr userDrawn="1"/>
        </p:nvSpPr>
        <p:spPr bwMode="auto">
          <a:xfrm>
            <a:off x="620486" y="0"/>
            <a:ext cx="8523514" cy="6858000"/>
          </a:xfrm>
          <a:custGeom>
            <a:avLst/>
            <a:gdLst>
              <a:gd name="connsiteX0" fmla="*/ 0 w 8523514"/>
              <a:gd name="connsiteY0" fmla="*/ 0 h 5715000"/>
              <a:gd name="connsiteX1" fmla="*/ 8523514 w 8523514"/>
              <a:gd name="connsiteY1" fmla="*/ 0 h 5715000"/>
              <a:gd name="connsiteX2" fmla="*/ 8523514 w 8523514"/>
              <a:gd name="connsiteY2" fmla="*/ 5715000 h 5715000"/>
              <a:gd name="connsiteX3" fmla="*/ 0 w 8523514"/>
              <a:gd name="connsiteY3" fmla="*/ 5715000 h 5715000"/>
              <a:gd name="connsiteX4" fmla="*/ 0 w 8523514"/>
              <a:gd name="connsiteY4" fmla="*/ 0 h 571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23514" h="5715000">
                <a:moveTo>
                  <a:pt x="0" y="0"/>
                </a:moveTo>
                <a:lnTo>
                  <a:pt x="8523514" y="0"/>
                </a:lnTo>
                <a:lnTo>
                  <a:pt x="8523514" y="5715000"/>
                </a:lnTo>
                <a:lnTo>
                  <a:pt x="0" y="5715000"/>
                </a:lnTo>
                <a:lnTo>
                  <a:pt x="0" y="0"/>
                </a:lnTo>
                <a:close/>
              </a:path>
            </a:pathLst>
          </a:cu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a:solidFill>
                <a:srgbClr val="091D5D"/>
              </a:solidFill>
              <a:latin typeface="Verdana" pitchFamily="34" charset="0"/>
            </a:endParaRPr>
          </a:p>
        </p:txBody>
      </p:sp>
      <p:sp>
        <p:nvSpPr>
          <p:cNvPr id="2" name="灯片编号占位符 1"/>
          <p:cNvSpPr>
            <a:spLocks noGrp="1"/>
          </p:cNvSpPr>
          <p:nvPr>
            <p:ph type="sldNum" sz="quarter" idx="10"/>
          </p:nvPr>
        </p:nvSpPr>
        <p:spPr/>
        <p:txBody>
          <a:bodyPr/>
          <a:lstStyle>
            <a:lvl1pPr>
              <a:defRPr/>
            </a:lvl1pPr>
          </a:lstStyle>
          <a:p>
            <a:fld id="{1E22BD28-6EF5-4291-A5A9-A159F5998579}" type="slidenum">
              <a:rPr lang="en-GB" altLang="en-GB"/>
              <a:pPr/>
              <a:t>‹#›</a:t>
            </a:fld>
            <a:endParaRPr lang="en-GB" altLang="en-GB"/>
          </a:p>
        </p:txBody>
      </p:sp>
      <p:sp>
        <p:nvSpPr>
          <p:cNvPr id="4" name="TextBox 3"/>
          <p:cNvSpPr txBox="1"/>
          <p:nvPr userDrawn="1"/>
        </p:nvSpPr>
        <p:spPr>
          <a:xfrm>
            <a:off x="6264520" y="6518013"/>
            <a:ext cx="2879480" cy="297273"/>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en-US" altLang="zh-CN" sz="1000" b="1" dirty="0">
                <a:solidFill>
                  <a:srgbClr val="DDD2B5"/>
                </a:solidFill>
              </a:rPr>
              <a:t>PRINCIPLES OF MARKETING</a:t>
            </a:r>
            <a:r>
              <a:rPr lang="en-US" altLang="zh-CN" sz="1400" b="1" dirty="0">
                <a:solidFill>
                  <a:srgbClr val="9CD100"/>
                </a:solidFill>
              </a:rPr>
              <a:t>.</a:t>
            </a:r>
            <a:endParaRPr lang="zh-CN" altLang="en-US" sz="1000" b="1" dirty="0">
              <a:solidFill>
                <a:srgbClr val="9CD100"/>
              </a:solidFill>
            </a:endParaRPr>
          </a:p>
        </p:txBody>
      </p:sp>
      <p:sp>
        <p:nvSpPr>
          <p:cNvPr id="5" name="标题 1"/>
          <p:cNvSpPr>
            <a:spLocks noGrp="1"/>
          </p:cNvSpPr>
          <p:nvPr>
            <p:ph type="title"/>
          </p:nvPr>
        </p:nvSpPr>
        <p:spPr>
          <a:xfrm>
            <a:off x="725452" y="358775"/>
            <a:ext cx="8097629" cy="619126"/>
          </a:xfrm>
        </p:spPr>
        <p:txBody>
          <a:bodyPr/>
          <a:lstStyle/>
          <a:p>
            <a:r>
              <a:rPr lang="zh-CN" altLang="en-US"/>
              <a:t>单击此处编辑母版标题样式</a:t>
            </a:r>
          </a:p>
        </p:txBody>
      </p:sp>
      <p:sp>
        <p:nvSpPr>
          <p:cNvPr id="6" name="内容占位符 2"/>
          <p:cNvSpPr>
            <a:spLocks noGrp="1"/>
          </p:cNvSpPr>
          <p:nvPr>
            <p:ph idx="1"/>
          </p:nvPr>
        </p:nvSpPr>
        <p:spPr>
          <a:xfrm>
            <a:off x="935502" y="1308101"/>
            <a:ext cx="7827498"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35988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矩形 7"/>
          <p:cNvSpPr/>
          <p:nvPr userDrawn="1"/>
        </p:nvSpPr>
        <p:spPr bwMode="auto">
          <a:xfrm>
            <a:off x="0" y="0"/>
            <a:ext cx="9144000" cy="6858000"/>
          </a:xfrm>
          <a:prstGeom prst="rect">
            <a:avLst/>
          </a:prstGeom>
          <a:gradFill>
            <a:gsLst>
              <a:gs pos="15000">
                <a:schemeClr val="bg1"/>
              </a:gs>
              <a:gs pos="50000">
                <a:schemeClr val="bg1">
                  <a:lumMod val="40000"/>
                  <a:lumOff val="60000"/>
                </a:schemeClr>
              </a:gs>
              <a:gs pos="85000">
                <a:schemeClr val="bg1"/>
              </a:gs>
            </a:gsLst>
            <a:lin ang="5400000" scaled="0"/>
          </a:gra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a:solidFill>
                <a:srgbClr val="091D5D"/>
              </a:solidFill>
              <a:latin typeface="Verdana" pitchFamily="34" charset="0"/>
            </a:endParaRPr>
          </a:p>
        </p:txBody>
      </p:sp>
      <p:sp>
        <p:nvSpPr>
          <p:cNvPr id="9" name="矩形 8"/>
          <p:cNvSpPr/>
          <p:nvPr userDrawn="1"/>
        </p:nvSpPr>
        <p:spPr bwMode="auto">
          <a:xfrm>
            <a:off x="0" y="0"/>
            <a:ext cx="571500" cy="6858000"/>
          </a:xfrm>
          <a:prstGeom prst="rect">
            <a:avLst/>
          </a:prstGeom>
          <a:solidFill>
            <a:srgbClr val="990000"/>
          </a:solidFill>
          <a:ln w="6350" cap="flat" cmpd="sng" algn="ctr">
            <a:noFill/>
            <a:prstDash val="solid"/>
            <a:round/>
            <a:headEnd type="none" w="med" len="med"/>
            <a:tailEnd type="none" w="med" len="med"/>
          </a:ln>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sp>
        <p:nvSpPr>
          <p:cNvPr id="1413135" name="Rectangle 15"/>
          <p:cNvSpPr>
            <a:spLocks noGrp="1" noChangeArrowheads="1"/>
          </p:cNvSpPr>
          <p:nvPr>
            <p:ph type="sldNum" sz="quarter" idx="4"/>
          </p:nvPr>
        </p:nvSpPr>
        <p:spPr bwMode="auto">
          <a:xfrm>
            <a:off x="64968" y="6552201"/>
            <a:ext cx="443033" cy="169277"/>
          </a:xfrm>
          <a:prstGeom prst="rect">
            <a:avLst/>
          </a:prstGeom>
          <a:noFill/>
          <a:ln w="9525" algn="ctr">
            <a:noFill/>
            <a:miter lim="800000"/>
            <a:headEnd/>
            <a:tailEnd/>
          </a:ln>
          <a:effectLst/>
        </p:spPr>
        <p:txBody>
          <a:bodyPr vert="horz" wrap="square" lIns="0" tIns="0" rIns="0" bIns="0" numCol="1" anchor="b" anchorCtr="0" compatLnSpc="1">
            <a:prstTxWarp prst="textNoShape">
              <a:avLst/>
            </a:prstTxWarp>
            <a:spAutoFit/>
          </a:bodyPr>
          <a:lstStyle>
            <a:lvl1pPr algn="ctr" eaLnBrk="1" hangingPunct="1">
              <a:defRPr sz="1100" b="1">
                <a:solidFill>
                  <a:srgbClr val="000000"/>
                </a:solidFill>
                <a:latin typeface="+mn-lt"/>
              </a:defRPr>
            </a:lvl1pPr>
          </a:lstStyle>
          <a:p>
            <a:pPr fontAlgn="base">
              <a:spcBef>
                <a:spcPct val="0"/>
              </a:spcBef>
              <a:spcAft>
                <a:spcPct val="0"/>
              </a:spcAft>
            </a:pPr>
            <a:fld id="{BE0D9C5B-8233-43AD-8B2A-8B7C493779E0}" type="slidenum">
              <a:rPr lang="en-GB" altLang="en-GB" smtClean="0"/>
              <a:pPr fontAlgn="base">
                <a:spcBef>
                  <a:spcPct val="0"/>
                </a:spcBef>
                <a:spcAft>
                  <a:spcPct val="0"/>
                </a:spcAft>
              </a:pPr>
              <a:t>‹#›</a:t>
            </a:fld>
            <a:endParaRPr lang="en-GB" altLang="en-GB"/>
          </a:p>
        </p:txBody>
      </p:sp>
      <p:sp>
        <p:nvSpPr>
          <p:cNvPr id="1413137" name="Rectangle 17"/>
          <p:cNvSpPr>
            <a:spLocks noGrp="1" noChangeArrowheads="1"/>
          </p:cNvSpPr>
          <p:nvPr>
            <p:ph type="title"/>
          </p:nvPr>
        </p:nvSpPr>
        <p:spPr bwMode="auto">
          <a:xfrm>
            <a:off x="725452" y="358775"/>
            <a:ext cx="8097629" cy="619126"/>
          </a:xfrm>
          <a:prstGeom prst="rect">
            <a:avLst/>
          </a:prstGeom>
          <a:noFill/>
          <a:ln w="9525">
            <a:noFill/>
            <a:miter lim="800000"/>
            <a:headEnd/>
            <a:tailEnd/>
          </a:ln>
          <a:effectLst/>
        </p:spPr>
        <p:txBody>
          <a:bodyPr vert="horz" wrap="square" lIns="82951" tIns="41476" rIns="82951" bIns="41476" numCol="1" anchor="t" anchorCtr="0" compatLnSpc="1">
            <a:prstTxWarp prst="textNoShape">
              <a:avLst/>
            </a:prstTxWarp>
          </a:bodyPr>
          <a:lstStyle/>
          <a:p>
            <a:pPr lvl="0"/>
            <a:r>
              <a:rPr lang="en-GB" altLang="en-GB" dirty="0"/>
              <a:t>Click to edit Master title style</a:t>
            </a:r>
          </a:p>
        </p:txBody>
      </p:sp>
      <p:sp>
        <p:nvSpPr>
          <p:cNvPr id="1413142" name="Rectangle 22"/>
          <p:cNvSpPr>
            <a:spLocks noGrp="1" noChangeArrowheads="1"/>
          </p:cNvSpPr>
          <p:nvPr>
            <p:ph type="body" idx="1"/>
          </p:nvPr>
        </p:nvSpPr>
        <p:spPr bwMode="auto">
          <a:xfrm>
            <a:off x="728664" y="1308101"/>
            <a:ext cx="8034337" cy="5008564"/>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ltLang="en-GB" dirty="0"/>
              <a:t>Click to edit Master text styles</a:t>
            </a:r>
          </a:p>
          <a:p>
            <a:pPr lvl="1"/>
            <a:r>
              <a:rPr lang="en-GB" altLang="en-GB" dirty="0"/>
              <a:t>Second level</a:t>
            </a:r>
          </a:p>
          <a:p>
            <a:pPr lvl="2"/>
            <a:r>
              <a:rPr lang="en-GB" altLang="en-GB" dirty="0"/>
              <a:t>Third level</a:t>
            </a:r>
          </a:p>
          <a:p>
            <a:pPr lvl="3"/>
            <a:r>
              <a:rPr lang="en-GB" altLang="en-GB" dirty="0"/>
              <a:t>Fourth level</a:t>
            </a:r>
          </a:p>
        </p:txBody>
      </p:sp>
      <p:sp>
        <p:nvSpPr>
          <p:cNvPr id="7" name="TextBox 6"/>
          <p:cNvSpPr txBox="1"/>
          <p:nvPr userDrawn="1"/>
        </p:nvSpPr>
        <p:spPr>
          <a:xfrm>
            <a:off x="7956376" y="6454983"/>
            <a:ext cx="879468" cy="266495"/>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zh-CN" altLang="en-US" sz="1200" b="1" dirty="0">
                <a:solidFill>
                  <a:srgbClr val="0066FF"/>
                </a:solidFill>
              </a:rPr>
              <a:t>汽车营销</a:t>
            </a:r>
            <a:endParaRPr lang="zh-CN" altLang="en-US" sz="1200" b="1" dirty="0">
              <a:solidFill>
                <a:srgbClr val="990000"/>
              </a:solidFill>
            </a:endParaRPr>
          </a:p>
        </p:txBody>
      </p:sp>
      <p:sp>
        <p:nvSpPr>
          <p:cNvPr id="10" name="矩形 9"/>
          <p:cNvSpPr/>
          <p:nvPr userDrawn="1"/>
        </p:nvSpPr>
        <p:spPr bwMode="auto">
          <a:xfrm>
            <a:off x="38100" y="1310641"/>
            <a:ext cx="419100" cy="2785110"/>
          </a:xfrm>
          <a:prstGeom prst="rect">
            <a:avLst/>
          </a:prstGeom>
          <a:noFill/>
          <a:ln w="3175" cap="flat" cmpd="sng" algn="ctr">
            <a:noFill/>
            <a:prstDash val="solid"/>
            <a:miter lim="800000"/>
            <a:headEnd type="none" w="med" len="med"/>
            <a:tailEnd type="none" w="med" len="med"/>
          </a:ln>
          <a:effectLst/>
        </p:spPr>
        <p:txBody>
          <a:bodyPr vert="eaVert"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2800" spc="300" dirty="0">
                <a:solidFill>
                  <a:srgbClr val="000000"/>
                </a:solidFill>
                <a:latin typeface="方正大黑简体" pitchFamily="65" charset="-122"/>
                <a:ea typeface="方正大黑简体" pitchFamily="65" charset="-122"/>
              </a:rPr>
              <a:t>汽车市场购买行为分析</a:t>
            </a:r>
            <a:endParaRPr lang="en-US" altLang="zh-CN" sz="2800" spc="300" dirty="0">
              <a:solidFill>
                <a:srgbClr val="000000"/>
              </a:solidFill>
              <a:latin typeface="方正大黑简体" pitchFamily="65" charset="-122"/>
              <a:ea typeface="方正大黑简体" pitchFamily="65" charset="-122"/>
            </a:endParaRPr>
          </a:p>
        </p:txBody>
      </p:sp>
    </p:spTree>
    <p:extLst>
      <p:ext uri="{BB962C8B-B14F-4D97-AF65-F5344CB8AC3E}">
        <p14:creationId xmlns:p14="http://schemas.microsoft.com/office/powerpoint/2010/main" val="46311577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Lst>
  <p:hf hdr="0" ftr="0" dt="0"/>
  <p:txStyles>
    <p:titleStyle>
      <a:lvl1pPr algn="l" rtl="0" fontAlgn="base">
        <a:lnSpc>
          <a:spcPct val="100000"/>
        </a:lnSpc>
        <a:spcBef>
          <a:spcPct val="0"/>
        </a:spcBef>
        <a:spcAft>
          <a:spcPct val="0"/>
        </a:spcAft>
        <a:defRPr sz="3000">
          <a:solidFill>
            <a:srgbClr val="C00000"/>
          </a:solidFill>
          <a:latin typeface="+mj-lt"/>
          <a:ea typeface="+mj-ea"/>
          <a:cs typeface="+mj-cs"/>
        </a:defRPr>
      </a:lvl1pPr>
      <a:lvl2pPr algn="l" rtl="0" fontAlgn="base">
        <a:lnSpc>
          <a:spcPts val="1861"/>
        </a:lnSpc>
        <a:spcBef>
          <a:spcPct val="0"/>
        </a:spcBef>
        <a:spcAft>
          <a:spcPct val="0"/>
        </a:spcAft>
        <a:defRPr sz="1800">
          <a:solidFill>
            <a:schemeClr val="tx1"/>
          </a:solidFill>
          <a:latin typeface="Verdana" pitchFamily="34" charset="0"/>
        </a:defRPr>
      </a:lvl2pPr>
      <a:lvl3pPr algn="l" rtl="0" fontAlgn="base">
        <a:lnSpc>
          <a:spcPts val="1861"/>
        </a:lnSpc>
        <a:spcBef>
          <a:spcPct val="0"/>
        </a:spcBef>
        <a:spcAft>
          <a:spcPct val="0"/>
        </a:spcAft>
        <a:defRPr sz="1800">
          <a:solidFill>
            <a:schemeClr val="tx1"/>
          </a:solidFill>
          <a:latin typeface="Verdana" pitchFamily="34" charset="0"/>
        </a:defRPr>
      </a:lvl3pPr>
      <a:lvl4pPr algn="l" rtl="0" fontAlgn="base">
        <a:lnSpc>
          <a:spcPts val="1861"/>
        </a:lnSpc>
        <a:spcBef>
          <a:spcPct val="0"/>
        </a:spcBef>
        <a:spcAft>
          <a:spcPct val="0"/>
        </a:spcAft>
        <a:defRPr sz="1800">
          <a:solidFill>
            <a:schemeClr val="tx1"/>
          </a:solidFill>
          <a:latin typeface="Verdana" pitchFamily="34" charset="0"/>
        </a:defRPr>
      </a:lvl4pPr>
      <a:lvl5pPr algn="l" rtl="0" fontAlgn="base">
        <a:lnSpc>
          <a:spcPts val="1861"/>
        </a:lnSpc>
        <a:spcBef>
          <a:spcPct val="0"/>
        </a:spcBef>
        <a:spcAft>
          <a:spcPct val="0"/>
        </a:spcAft>
        <a:defRPr sz="1800">
          <a:solidFill>
            <a:schemeClr val="tx1"/>
          </a:solidFill>
          <a:latin typeface="Verdana" pitchFamily="34" charset="0"/>
        </a:defRPr>
      </a:lvl5pPr>
      <a:lvl6pPr marL="405185" algn="l" rtl="0" fontAlgn="base">
        <a:lnSpc>
          <a:spcPts val="1861"/>
        </a:lnSpc>
        <a:spcBef>
          <a:spcPct val="0"/>
        </a:spcBef>
        <a:spcAft>
          <a:spcPct val="0"/>
        </a:spcAft>
        <a:defRPr sz="1800">
          <a:solidFill>
            <a:schemeClr val="tx1"/>
          </a:solidFill>
          <a:latin typeface="Verdana" pitchFamily="34" charset="0"/>
        </a:defRPr>
      </a:lvl6pPr>
      <a:lvl7pPr marL="810372" algn="l" rtl="0" fontAlgn="base">
        <a:lnSpc>
          <a:spcPts val="1861"/>
        </a:lnSpc>
        <a:spcBef>
          <a:spcPct val="0"/>
        </a:spcBef>
        <a:spcAft>
          <a:spcPct val="0"/>
        </a:spcAft>
        <a:defRPr sz="1800">
          <a:solidFill>
            <a:schemeClr val="tx1"/>
          </a:solidFill>
          <a:latin typeface="Verdana" pitchFamily="34" charset="0"/>
        </a:defRPr>
      </a:lvl7pPr>
      <a:lvl8pPr marL="1215556" algn="l" rtl="0" fontAlgn="base">
        <a:lnSpc>
          <a:spcPts val="1861"/>
        </a:lnSpc>
        <a:spcBef>
          <a:spcPct val="0"/>
        </a:spcBef>
        <a:spcAft>
          <a:spcPct val="0"/>
        </a:spcAft>
        <a:defRPr sz="1800">
          <a:solidFill>
            <a:schemeClr val="tx1"/>
          </a:solidFill>
          <a:latin typeface="Verdana" pitchFamily="34" charset="0"/>
        </a:defRPr>
      </a:lvl8pPr>
      <a:lvl9pPr marL="1620741" algn="l" rtl="0" fontAlgn="base">
        <a:lnSpc>
          <a:spcPts val="1861"/>
        </a:lnSpc>
        <a:spcBef>
          <a:spcPct val="0"/>
        </a:spcBef>
        <a:spcAft>
          <a:spcPct val="0"/>
        </a:spcAft>
        <a:defRPr sz="1800">
          <a:solidFill>
            <a:schemeClr val="tx1"/>
          </a:solidFill>
          <a:latin typeface="Verdana" pitchFamily="34" charset="0"/>
        </a:defRPr>
      </a:lvl9pPr>
    </p:titleStyle>
    <p:bodyStyle>
      <a:lvl1pPr marL="168827" indent="-168827" algn="l" rtl="0" fontAlgn="base">
        <a:lnSpc>
          <a:spcPct val="102000"/>
        </a:lnSpc>
        <a:spcBef>
          <a:spcPct val="0"/>
        </a:spcBef>
        <a:spcAft>
          <a:spcPct val="37000"/>
        </a:spcAft>
        <a:buChar char="•"/>
        <a:tabLst>
          <a:tab pos="5064818" algn="l"/>
        </a:tabLst>
        <a:defRPr sz="2000">
          <a:solidFill>
            <a:srgbClr val="000000"/>
          </a:solidFill>
          <a:latin typeface="+mn-lt"/>
          <a:ea typeface="+mn-ea"/>
          <a:cs typeface="+mn-cs"/>
        </a:defRPr>
      </a:lvl1pPr>
      <a:lvl2pPr marL="339062" indent="-168827" algn="l" rtl="0" fontAlgn="base">
        <a:lnSpc>
          <a:spcPct val="94000"/>
        </a:lnSpc>
        <a:spcBef>
          <a:spcPct val="0"/>
        </a:spcBef>
        <a:spcAft>
          <a:spcPct val="36000"/>
        </a:spcAft>
        <a:buChar char="–"/>
        <a:tabLst>
          <a:tab pos="5064818" algn="l"/>
        </a:tabLst>
        <a:defRPr sz="1800">
          <a:solidFill>
            <a:srgbClr val="000000"/>
          </a:solidFill>
          <a:latin typeface="+mn-lt"/>
        </a:defRPr>
      </a:lvl2pPr>
      <a:lvl3pPr marL="509295" indent="-168827" algn="l" rtl="0" fontAlgn="base">
        <a:lnSpc>
          <a:spcPct val="95000"/>
        </a:lnSpc>
        <a:spcBef>
          <a:spcPct val="0"/>
        </a:spcBef>
        <a:spcAft>
          <a:spcPct val="30000"/>
        </a:spcAft>
        <a:buChar char="–"/>
        <a:tabLst>
          <a:tab pos="5064818" algn="l"/>
        </a:tabLst>
        <a:defRPr sz="1600">
          <a:solidFill>
            <a:srgbClr val="000000"/>
          </a:solidFill>
          <a:latin typeface="+mn-lt"/>
        </a:defRPr>
      </a:lvl3pPr>
      <a:lvl4pPr marL="683751" indent="-173049" algn="l" rtl="0" fontAlgn="base">
        <a:lnSpc>
          <a:spcPct val="97000"/>
        </a:lnSpc>
        <a:spcBef>
          <a:spcPct val="0"/>
        </a:spcBef>
        <a:spcAft>
          <a:spcPct val="28000"/>
        </a:spcAft>
        <a:buChar char="–"/>
        <a:tabLst>
          <a:tab pos="5064818" algn="l"/>
        </a:tabLst>
        <a:defRPr sz="1100">
          <a:solidFill>
            <a:srgbClr val="000000"/>
          </a:solidFill>
          <a:latin typeface="+mn-lt"/>
        </a:defRPr>
      </a:lvl4pPr>
      <a:lvl5pPr marL="851171"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5pPr>
      <a:lvl6pPr marL="1256357"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6pPr>
      <a:lvl7pPr marL="1661542"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7pPr>
      <a:lvl8pPr marL="2066728"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8pPr>
      <a:lvl9pPr marL="2471913"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9pPr>
    </p:bodyStyle>
    <p:otherStyle>
      <a:defPPr>
        <a:defRPr lang="zh-CN"/>
      </a:defPPr>
      <a:lvl1pPr marL="0" algn="l" defTabSz="810372" rtl="0" eaLnBrk="1" latinLnBrk="0" hangingPunct="1">
        <a:defRPr sz="1600" kern="1200">
          <a:solidFill>
            <a:schemeClr val="tx1"/>
          </a:solidFill>
          <a:latin typeface="+mn-lt"/>
          <a:ea typeface="+mn-ea"/>
          <a:cs typeface="+mn-cs"/>
        </a:defRPr>
      </a:lvl1pPr>
      <a:lvl2pPr marL="405185" algn="l" defTabSz="810372" rtl="0" eaLnBrk="1" latinLnBrk="0" hangingPunct="1">
        <a:defRPr sz="1600" kern="1200">
          <a:solidFill>
            <a:schemeClr val="tx1"/>
          </a:solidFill>
          <a:latin typeface="+mn-lt"/>
          <a:ea typeface="+mn-ea"/>
          <a:cs typeface="+mn-cs"/>
        </a:defRPr>
      </a:lvl2pPr>
      <a:lvl3pPr marL="810372" algn="l" defTabSz="810372" rtl="0" eaLnBrk="1" latinLnBrk="0" hangingPunct="1">
        <a:defRPr sz="1600" kern="1200">
          <a:solidFill>
            <a:schemeClr val="tx1"/>
          </a:solidFill>
          <a:latin typeface="+mn-lt"/>
          <a:ea typeface="+mn-ea"/>
          <a:cs typeface="+mn-cs"/>
        </a:defRPr>
      </a:lvl3pPr>
      <a:lvl4pPr marL="1215556" algn="l" defTabSz="810372" rtl="0" eaLnBrk="1" latinLnBrk="0" hangingPunct="1">
        <a:defRPr sz="1600" kern="1200">
          <a:solidFill>
            <a:schemeClr val="tx1"/>
          </a:solidFill>
          <a:latin typeface="+mn-lt"/>
          <a:ea typeface="+mn-ea"/>
          <a:cs typeface="+mn-cs"/>
        </a:defRPr>
      </a:lvl4pPr>
      <a:lvl5pPr marL="1620741" algn="l" defTabSz="810372" rtl="0" eaLnBrk="1" latinLnBrk="0" hangingPunct="1">
        <a:defRPr sz="1600" kern="1200">
          <a:solidFill>
            <a:schemeClr val="tx1"/>
          </a:solidFill>
          <a:latin typeface="+mn-lt"/>
          <a:ea typeface="+mn-ea"/>
          <a:cs typeface="+mn-cs"/>
        </a:defRPr>
      </a:lvl5pPr>
      <a:lvl6pPr marL="2025928" algn="l" defTabSz="810372" rtl="0" eaLnBrk="1" latinLnBrk="0" hangingPunct="1">
        <a:defRPr sz="1600" kern="1200">
          <a:solidFill>
            <a:schemeClr val="tx1"/>
          </a:solidFill>
          <a:latin typeface="+mn-lt"/>
          <a:ea typeface="+mn-ea"/>
          <a:cs typeface="+mn-cs"/>
        </a:defRPr>
      </a:lvl6pPr>
      <a:lvl7pPr marL="2431112" algn="l" defTabSz="810372" rtl="0" eaLnBrk="1" latinLnBrk="0" hangingPunct="1">
        <a:defRPr sz="1600" kern="1200">
          <a:solidFill>
            <a:schemeClr val="tx1"/>
          </a:solidFill>
          <a:latin typeface="+mn-lt"/>
          <a:ea typeface="+mn-ea"/>
          <a:cs typeface="+mn-cs"/>
        </a:defRPr>
      </a:lvl7pPr>
      <a:lvl8pPr marL="2836298" algn="l" defTabSz="810372" rtl="0" eaLnBrk="1" latinLnBrk="0" hangingPunct="1">
        <a:defRPr sz="1600" kern="1200">
          <a:solidFill>
            <a:schemeClr val="tx1"/>
          </a:solidFill>
          <a:latin typeface="+mn-lt"/>
          <a:ea typeface="+mn-ea"/>
          <a:cs typeface="+mn-cs"/>
        </a:defRPr>
      </a:lvl8pPr>
      <a:lvl9pPr marL="3241484" algn="l" defTabSz="8103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hyperlink" Target="&#24066;&#22330;&#33829;&#38144;&#30340;&#22885;&#31192;-&#38024;&#23545;&#22899;&#24615;&#30340;&#33829;&#38144;%5b&#39640;&#28165;%5d_&#26631;&#28165;.kux"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slide" Target="slide35.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hyperlink" Target="https://wenku.baidu.com/view/f7df4dd36f1aff00bed51ed0.html"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a:t>
            </a:fld>
            <a:endParaRPr lang="en-GB" altLang="en-GB"/>
          </a:p>
        </p:txBody>
      </p:sp>
      <p:grpSp>
        <p:nvGrpSpPr>
          <p:cNvPr id="5" name="Group 4"/>
          <p:cNvGrpSpPr>
            <a:grpSpLocks noChangeAspect="1"/>
          </p:cNvGrpSpPr>
          <p:nvPr/>
        </p:nvGrpSpPr>
        <p:grpSpPr bwMode="auto">
          <a:xfrm>
            <a:off x="1259632" y="1628800"/>
            <a:ext cx="5518945" cy="3009900"/>
            <a:chOff x="3010" y="3952"/>
            <a:chExt cx="5719" cy="3125"/>
          </a:xfrm>
        </p:grpSpPr>
        <p:sp>
          <p:nvSpPr>
            <p:cNvPr id="6" name="AutoShape 16"/>
            <p:cNvSpPr>
              <a:spLocks noChangeAspect="1" noChangeArrowheads="1" noTextEdit="1"/>
            </p:cNvSpPr>
            <p:nvPr/>
          </p:nvSpPr>
          <p:spPr bwMode="auto">
            <a:xfrm>
              <a:off x="3010" y="3952"/>
              <a:ext cx="5478" cy="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 name="Rectangle 15"/>
            <p:cNvSpPr>
              <a:spLocks noChangeArrowheads="1"/>
            </p:cNvSpPr>
            <p:nvPr/>
          </p:nvSpPr>
          <p:spPr bwMode="auto">
            <a:xfrm>
              <a:off x="3010" y="4632"/>
              <a:ext cx="1628" cy="1087"/>
            </a:xfrm>
            <a:prstGeom prst="rect">
              <a:avLst/>
            </a:prstGeom>
            <a:solidFill>
              <a:srgbClr val="FFFFFF"/>
            </a:solidFill>
            <a:ln w="9525">
              <a:solidFill>
                <a:srgbClr val="000000"/>
              </a:solidFill>
              <a:miter lim="800000"/>
              <a:headEnd/>
              <a:tailEnd/>
            </a:ln>
          </p:spPr>
          <p:txBody>
            <a:bodyPr/>
            <a:lstStyle>
              <a:lvl1pPr indent="223838" defTabSz="912813" eaLnBrk="0" hangingPunct="0">
                <a:defRPr sz="2000">
                  <a:solidFill>
                    <a:schemeClr val="tx1"/>
                  </a:solidFill>
                  <a:latin typeface="Verdana" panose="020B0604030504040204" pitchFamily="34" charset="0"/>
                  <a:ea typeface="宋体" panose="02010600030101010101" pitchFamily="2" charset="-122"/>
                </a:defRPr>
              </a:lvl1pPr>
              <a:lvl2pPr marL="742950" indent="-285750" defTabSz="912813" eaLnBrk="0" hangingPunct="0">
                <a:defRPr sz="2000">
                  <a:solidFill>
                    <a:schemeClr val="tx1"/>
                  </a:solidFill>
                  <a:latin typeface="Verdana" panose="020B0604030504040204" pitchFamily="34" charset="0"/>
                  <a:ea typeface="宋体" panose="02010600030101010101" pitchFamily="2" charset="-122"/>
                </a:defRPr>
              </a:lvl2pPr>
              <a:lvl3pPr marL="1143000" indent="-228600" defTabSz="912813" eaLnBrk="0" hangingPunct="0">
                <a:defRPr sz="2000">
                  <a:solidFill>
                    <a:schemeClr val="tx1"/>
                  </a:solidFill>
                  <a:latin typeface="Verdana" panose="020B0604030504040204" pitchFamily="34" charset="0"/>
                  <a:ea typeface="宋体" panose="02010600030101010101" pitchFamily="2" charset="-122"/>
                </a:defRPr>
              </a:lvl3pPr>
              <a:lvl4pPr marL="1600200" indent="-228600" defTabSz="912813" eaLnBrk="0" hangingPunct="0">
                <a:defRPr sz="2000">
                  <a:solidFill>
                    <a:schemeClr val="tx1"/>
                  </a:solidFill>
                  <a:latin typeface="Verdana" panose="020B0604030504040204" pitchFamily="34" charset="0"/>
                  <a:ea typeface="宋体" panose="02010600030101010101" pitchFamily="2" charset="-122"/>
                </a:defRPr>
              </a:lvl4pPr>
              <a:lvl5pPr marL="2057400" indent="-228600" defTabSz="912813" eaLnBrk="0" hangingPunct="0">
                <a:defRPr sz="2000">
                  <a:solidFill>
                    <a:schemeClr val="tx1"/>
                  </a:solidFill>
                  <a:latin typeface="Verdana" panose="020B0604030504040204" pitchFamily="34" charset="0"/>
                  <a:ea typeface="宋体" panose="02010600030101010101" pitchFamily="2" charset="-122"/>
                </a:defRPr>
              </a:lvl5pPr>
              <a:lvl6pPr marL="25146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6pPr>
              <a:lvl7pPr marL="29718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7pPr>
              <a:lvl8pPr marL="34290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8pPr>
              <a:lvl9pPr marL="38862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9pPr>
            </a:lstStyle>
            <a:p>
              <a:pPr algn="ctr"/>
              <a:r>
                <a:rPr lang="zh-CN" altLang="en-US" b="1" dirty="0">
                  <a:latin typeface="Times New Roman" panose="02020603050405020304" pitchFamily="18" charset="0"/>
                  <a:cs typeface="Times New Roman" panose="02020603050405020304" pitchFamily="18" charset="0"/>
                </a:rPr>
                <a:t>市场</a:t>
              </a:r>
              <a:endParaRPr lang="en-US" altLang="zh-CN" dirty="0"/>
            </a:p>
            <a:p>
              <a:pPr algn="ctr"/>
              <a:r>
                <a:rPr lang="zh-CN" altLang="en-US" dirty="0">
                  <a:latin typeface="Times New Roman" panose="02020603050405020304" pitchFamily="18" charset="0"/>
                  <a:cs typeface="Times New Roman" panose="02020603050405020304" pitchFamily="18" charset="0"/>
                </a:rPr>
                <a:t>按购买目的分类</a:t>
              </a:r>
              <a:endParaRPr lang="zh-CN" altLang="en-US" dirty="0"/>
            </a:p>
          </p:txBody>
        </p:sp>
        <p:sp>
          <p:nvSpPr>
            <p:cNvPr id="8" name="Rectangle 14"/>
            <p:cNvSpPr>
              <a:spLocks noChangeArrowheads="1"/>
            </p:cNvSpPr>
            <p:nvPr/>
          </p:nvSpPr>
          <p:spPr bwMode="auto">
            <a:xfrm>
              <a:off x="4951" y="3952"/>
              <a:ext cx="1539" cy="544"/>
            </a:xfrm>
            <a:prstGeom prst="rect">
              <a:avLst/>
            </a:prstGeom>
            <a:solidFill>
              <a:srgbClr val="FFFFFF"/>
            </a:solidFill>
            <a:ln w="9525">
              <a:solidFill>
                <a:srgbClr val="000000"/>
              </a:solidFill>
              <a:miter lim="800000"/>
              <a:headEnd/>
              <a:tailEnd/>
            </a:ln>
          </p:spPr>
          <p:txBody>
            <a:bodyPr/>
            <a:lstStyle>
              <a:lvl1pPr defTabSz="912813" eaLnBrk="0" hangingPunct="0">
                <a:defRPr sz="2000">
                  <a:solidFill>
                    <a:schemeClr val="tx1"/>
                  </a:solidFill>
                  <a:latin typeface="Verdana" panose="020B0604030504040204" pitchFamily="34" charset="0"/>
                  <a:ea typeface="宋体" panose="02010600030101010101" pitchFamily="2" charset="-122"/>
                </a:defRPr>
              </a:lvl1pPr>
              <a:lvl2pPr marL="742950" indent="-285750" defTabSz="912813" eaLnBrk="0" hangingPunct="0">
                <a:defRPr sz="2000">
                  <a:solidFill>
                    <a:schemeClr val="tx1"/>
                  </a:solidFill>
                  <a:latin typeface="Verdana" panose="020B0604030504040204" pitchFamily="34" charset="0"/>
                  <a:ea typeface="宋体" panose="02010600030101010101" pitchFamily="2" charset="-122"/>
                </a:defRPr>
              </a:lvl2pPr>
              <a:lvl3pPr marL="1143000" indent="-228600" defTabSz="912813" eaLnBrk="0" hangingPunct="0">
                <a:defRPr sz="2000">
                  <a:solidFill>
                    <a:schemeClr val="tx1"/>
                  </a:solidFill>
                  <a:latin typeface="Verdana" panose="020B0604030504040204" pitchFamily="34" charset="0"/>
                  <a:ea typeface="宋体" panose="02010600030101010101" pitchFamily="2" charset="-122"/>
                </a:defRPr>
              </a:lvl3pPr>
              <a:lvl4pPr marL="1600200" indent="-228600" defTabSz="912813" eaLnBrk="0" hangingPunct="0">
                <a:defRPr sz="2000">
                  <a:solidFill>
                    <a:schemeClr val="tx1"/>
                  </a:solidFill>
                  <a:latin typeface="Verdana" panose="020B0604030504040204" pitchFamily="34" charset="0"/>
                  <a:ea typeface="宋体" panose="02010600030101010101" pitchFamily="2" charset="-122"/>
                </a:defRPr>
              </a:lvl4pPr>
              <a:lvl5pPr marL="2057400" indent="-228600" defTabSz="912813" eaLnBrk="0" hangingPunct="0">
                <a:defRPr sz="2000">
                  <a:solidFill>
                    <a:schemeClr val="tx1"/>
                  </a:solidFill>
                  <a:latin typeface="Verdana" panose="020B0604030504040204" pitchFamily="34" charset="0"/>
                  <a:ea typeface="宋体" panose="02010600030101010101" pitchFamily="2" charset="-122"/>
                </a:defRPr>
              </a:lvl5pPr>
              <a:lvl6pPr marL="25146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6pPr>
              <a:lvl7pPr marL="29718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7pPr>
              <a:lvl8pPr marL="34290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8pPr>
              <a:lvl9pPr marL="38862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9pPr>
            </a:lstStyle>
            <a:p>
              <a:pPr algn="ctr"/>
              <a:r>
                <a:rPr lang="zh-CN" altLang="en-US" b="1" dirty="0">
                  <a:latin typeface="Times New Roman" panose="02020603050405020304" pitchFamily="18" charset="0"/>
                  <a:cs typeface="Times New Roman" panose="02020603050405020304" pitchFamily="18" charset="0"/>
                </a:rPr>
                <a:t>消费者市场</a:t>
              </a:r>
              <a:endParaRPr lang="zh-CN" altLang="en-US" dirty="0"/>
            </a:p>
          </p:txBody>
        </p:sp>
        <p:sp>
          <p:nvSpPr>
            <p:cNvPr id="10" name="Rectangle 12"/>
            <p:cNvSpPr>
              <a:spLocks noChangeArrowheads="1"/>
            </p:cNvSpPr>
            <p:nvPr/>
          </p:nvSpPr>
          <p:spPr bwMode="auto">
            <a:xfrm>
              <a:off x="7156" y="4471"/>
              <a:ext cx="1573" cy="543"/>
            </a:xfrm>
            <a:prstGeom prst="rect">
              <a:avLst/>
            </a:prstGeom>
            <a:solidFill>
              <a:srgbClr val="FFFFFF"/>
            </a:solidFill>
            <a:ln w="9525">
              <a:solidFill>
                <a:srgbClr val="000000"/>
              </a:solidFill>
              <a:miter lim="800000"/>
              <a:headEnd/>
              <a:tailEnd/>
            </a:ln>
          </p:spPr>
          <p:txBody>
            <a:bodyPr/>
            <a:lstStyle>
              <a:lvl1pPr defTabSz="912813" eaLnBrk="0" hangingPunct="0">
                <a:defRPr sz="2000">
                  <a:solidFill>
                    <a:schemeClr val="tx1"/>
                  </a:solidFill>
                  <a:latin typeface="Verdana" panose="020B0604030504040204" pitchFamily="34" charset="0"/>
                  <a:ea typeface="宋体" panose="02010600030101010101" pitchFamily="2" charset="-122"/>
                </a:defRPr>
              </a:lvl1pPr>
              <a:lvl2pPr marL="742950" indent="-285750" defTabSz="912813" eaLnBrk="0" hangingPunct="0">
                <a:defRPr sz="2000">
                  <a:solidFill>
                    <a:schemeClr val="tx1"/>
                  </a:solidFill>
                  <a:latin typeface="Verdana" panose="020B0604030504040204" pitchFamily="34" charset="0"/>
                  <a:ea typeface="宋体" panose="02010600030101010101" pitchFamily="2" charset="-122"/>
                </a:defRPr>
              </a:lvl2pPr>
              <a:lvl3pPr marL="1143000" indent="-228600" defTabSz="912813" eaLnBrk="0" hangingPunct="0">
                <a:defRPr sz="2000">
                  <a:solidFill>
                    <a:schemeClr val="tx1"/>
                  </a:solidFill>
                  <a:latin typeface="Verdana" panose="020B0604030504040204" pitchFamily="34" charset="0"/>
                  <a:ea typeface="宋体" panose="02010600030101010101" pitchFamily="2" charset="-122"/>
                </a:defRPr>
              </a:lvl3pPr>
              <a:lvl4pPr marL="1600200" indent="-228600" defTabSz="912813" eaLnBrk="0" hangingPunct="0">
                <a:defRPr sz="2000">
                  <a:solidFill>
                    <a:schemeClr val="tx1"/>
                  </a:solidFill>
                  <a:latin typeface="Verdana" panose="020B0604030504040204" pitchFamily="34" charset="0"/>
                  <a:ea typeface="宋体" panose="02010600030101010101" pitchFamily="2" charset="-122"/>
                </a:defRPr>
              </a:lvl4pPr>
              <a:lvl5pPr marL="2057400" indent="-228600" defTabSz="912813" eaLnBrk="0" hangingPunct="0">
                <a:defRPr sz="2000">
                  <a:solidFill>
                    <a:schemeClr val="tx1"/>
                  </a:solidFill>
                  <a:latin typeface="Verdana" panose="020B0604030504040204" pitchFamily="34" charset="0"/>
                  <a:ea typeface="宋体" panose="02010600030101010101" pitchFamily="2" charset="-122"/>
                </a:defRPr>
              </a:lvl5pPr>
              <a:lvl6pPr marL="25146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6pPr>
              <a:lvl7pPr marL="29718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7pPr>
              <a:lvl8pPr marL="34290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8pPr>
              <a:lvl9pPr marL="38862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9pPr>
            </a:lstStyle>
            <a:p>
              <a:pPr algn="ctr"/>
              <a:r>
                <a:rPr lang="zh-CN" altLang="en-US" dirty="0">
                  <a:latin typeface="Times New Roman" panose="02020603050405020304" pitchFamily="18" charset="0"/>
                  <a:cs typeface="Times New Roman" panose="02020603050405020304" pitchFamily="18" charset="0"/>
                </a:rPr>
                <a:t>产业市场</a:t>
              </a:r>
              <a:endParaRPr lang="zh-CN" altLang="en-US" dirty="0"/>
            </a:p>
          </p:txBody>
        </p:sp>
        <p:sp>
          <p:nvSpPr>
            <p:cNvPr id="11" name="Rectangle 11"/>
            <p:cNvSpPr>
              <a:spLocks noChangeArrowheads="1"/>
            </p:cNvSpPr>
            <p:nvPr/>
          </p:nvSpPr>
          <p:spPr bwMode="auto">
            <a:xfrm>
              <a:off x="7137" y="5447"/>
              <a:ext cx="1592" cy="542"/>
            </a:xfrm>
            <a:prstGeom prst="rect">
              <a:avLst/>
            </a:prstGeom>
            <a:solidFill>
              <a:srgbClr val="FFFFFF"/>
            </a:solidFill>
            <a:ln w="9525">
              <a:solidFill>
                <a:srgbClr val="000000"/>
              </a:solidFill>
              <a:miter lim="800000"/>
              <a:headEnd/>
              <a:tailEnd/>
            </a:ln>
          </p:spPr>
          <p:txBody>
            <a:bodyPr/>
            <a:lstStyle>
              <a:lvl1pPr defTabSz="912813" eaLnBrk="0" hangingPunct="0">
                <a:defRPr sz="2000">
                  <a:solidFill>
                    <a:schemeClr val="tx1"/>
                  </a:solidFill>
                  <a:latin typeface="Verdana" panose="020B0604030504040204" pitchFamily="34" charset="0"/>
                  <a:ea typeface="宋体" panose="02010600030101010101" pitchFamily="2" charset="-122"/>
                </a:defRPr>
              </a:lvl1pPr>
              <a:lvl2pPr marL="742950" indent="-285750" defTabSz="912813" eaLnBrk="0" hangingPunct="0">
                <a:defRPr sz="2000">
                  <a:solidFill>
                    <a:schemeClr val="tx1"/>
                  </a:solidFill>
                  <a:latin typeface="Verdana" panose="020B0604030504040204" pitchFamily="34" charset="0"/>
                  <a:ea typeface="宋体" panose="02010600030101010101" pitchFamily="2" charset="-122"/>
                </a:defRPr>
              </a:lvl2pPr>
              <a:lvl3pPr marL="1143000" indent="-228600" defTabSz="912813" eaLnBrk="0" hangingPunct="0">
                <a:defRPr sz="2000">
                  <a:solidFill>
                    <a:schemeClr val="tx1"/>
                  </a:solidFill>
                  <a:latin typeface="Verdana" panose="020B0604030504040204" pitchFamily="34" charset="0"/>
                  <a:ea typeface="宋体" panose="02010600030101010101" pitchFamily="2" charset="-122"/>
                </a:defRPr>
              </a:lvl3pPr>
              <a:lvl4pPr marL="1600200" indent="-228600" defTabSz="912813" eaLnBrk="0" hangingPunct="0">
                <a:defRPr sz="2000">
                  <a:solidFill>
                    <a:schemeClr val="tx1"/>
                  </a:solidFill>
                  <a:latin typeface="Verdana" panose="020B0604030504040204" pitchFamily="34" charset="0"/>
                  <a:ea typeface="宋体" panose="02010600030101010101" pitchFamily="2" charset="-122"/>
                </a:defRPr>
              </a:lvl4pPr>
              <a:lvl5pPr marL="2057400" indent="-228600" defTabSz="912813" eaLnBrk="0" hangingPunct="0">
                <a:defRPr sz="2000">
                  <a:solidFill>
                    <a:schemeClr val="tx1"/>
                  </a:solidFill>
                  <a:latin typeface="Verdana" panose="020B0604030504040204" pitchFamily="34" charset="0"/>
                  <a:ea typeface="宋体" panose="02010600030101010101" pitchFamily="2" charset="-122"/>
                </a:defRPr>
              </a:lvl5pPr>
              <a:lvl6pPr marL="25146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6pPr>
              <a:lvl7pPr marL="29718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7pPr>
              <a:lvl8pPr marL="34290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8pPr>
              <a:lvl9pPr marL="38862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9pPr>
            </a:lstStyle>
            <a:p>
              <a:pPr algn="ctr"/>
              <a:r>
                <a:rPr lang="zh-CN" altLang="en-US" dirty="0">
                  <a:latin typeface="Times New Roman" panose="02020603050405020304" pitchFamily="18" charset="0"/>
                  <a:cs typeface="Times New Roman" panose="02020603050405020304" pitchFamily="18" charset="0"/>
                </a:rPr>
                <a:t>中间商市场</a:t>
              </a:r>
            </a:p>
          </p:txBody>
        </p:sp>
        <p:sp>
          <p:nvSpPr>
            <p:cNvPr id="12" name="Rectangle 10"/>
            <p:cNvSpPr>
              <a:spLocks noChangeArrowheads="1"/>
            </p:cNvSpPr>
            <p:nvPr/>
          </p:nvSpPr>
          <p:spPr bwMode="auto">
            <a:xfrm>
              <a:off x="7156" y="6473"/>
              <a:ext cx="1573" cy="543"/>
            </a:xfrm>
            <a:prstGeom prst="rect">
              <a:avLst/>
            </a:prstGeom>
            <a:solidFill>
              <a:srgbClr val="FFFFFF"/>
            </a:solidFill>
            <a:ln w="9525">
              <a:solidFill>
                <a:srgbClr val="000000"/>
              </a:solidFill>
              <a:miter lim="800000"/>
              <a:headEnd/>
              <a:tailEnd/>
            </a:ln>
          </p:spPr>
          <p:txBody>
            <a:bodyPr/>
            <a:lstStyle>
              <a:lvl1pPr defTabSz="912813" eaLnBrk="0" hangingPunct="0">
                <a:defRPr sz="2000">
                  <a:solidFill>
                    <a:schemeClr val="tx1"/>
                  </a:solidFill>
                  <a:latin typeface="Verdana" panose="020B0604030504040204" pitchFamily="34" charset="0"/>
                  <a:ea typeface="宋体" panose="02010600030101010101" pitchFamily="2" charset="-122"/>
                </a:defRPr>
              </a:lvl1pPr>
              <a:lvl2pPr marL="742950" indent="-285750" defTabSz="912813" eaLnBrk="0" hangingPunct="0">
                <a:defRPr sz="2000">
                  <a:solidFill>
                    <a:schemeClr val="tx1"/>
                  </a:solidFill>
                  <a:latin typeface="Verdana" panose="020B0604030504040204" pitchFamily="34" charset="0"/>
                  <a:ea typeface="宋体" panose="02010600030101010101" pitchFamily="2" charset="-122"/>
                </a:defRPr>
              </a:lvl2pPr>
              <a:lvl3pPr marL="1143000" indent="-228600" defTabSz="912813" eaLnBrk="0" hangingPunct="0">
                <a:defRPr sz="2000">
                  <a:solidFill>
                    <a:schemeClr val="tx1"/>
                  </a:solidFill>
                  <a:latin typeface="Verdana" panose="020B0604030504040204" pitchFamily="34" charset="0"/>
                  <a:ea typeface="宋体" panose="02010600030101010101" pitchFamily="2" charset="-122"/>
                </a:defRPr>
              </a:lvl3pPr>
              <a:lvl4pPr marL="1600200" indent="-228600" defTabSz="912813" eaLnBrk="0" hangingPunct="0">
                <a:defRPr sz="2000">
                  <a:solidFill>
                    <a:schemeClr val="tx1"/>
                  </a:solidFill>
                  <a:latin typeface="Verdana" panose="020B0604030504040204" pitchFamily="34" charset="0"/>
                  <a:ea typeface="宋体" panose="02010600030101010101" pitchFamily="2" charset="-122"/>
                </a:defRPr>
              </a:lvl4pPr>
              <a:lvl5pPr marL="2057400" indent="-228600" defTabSz="912813" eaLnBrk="0" hangingPunct="0">
                <a:defRPr sz="2000">
                  <a:solidFill>
                    <a:schemeClr val="tx1"/>
                  </a:solidFill>
                  <a:latin typeface="Verdana" panose="020B0604030504040204" pitchFamily="34" charset="0"/>
                  <a:ea typeface="宋体" panose="02010600030101010101" pitchFamily="2" charset="-122"/>
                </a:defRPr>
              </a:lvl5pPr>
              <a:lvl6pPr marL="25146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6pPr>
              <a:lvl7pPr marL="29718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7pPr>
              <a:lvl8pPr marL="34290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8pPr>
              <a:lvl9pPr marL="38862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9pPr>
            </a:lstStyle>
            <a:p>
              <a:pPr algn="ctr"/>
              <a:r>
                <a:rPr lang="zh-CN" altLang="en-US" dirty="0">
                  <a:latin typeface="Times New Roman" panose="02020603050405020304" pitchFamily="18" charset="0"/>
                  <a:cs typeface="Times New Roman" panose="02020603050405020304" pitchFamily="18" charset="0"/>
                </a:rPr>
                <a:t>政府市场</a:t>
              </a:r>
              <a:endParaRPr lang="zh-CN" altLang="en-US" dirty="0"/>
            </a:p>
          </p:txBody>
        </p:sp>
        <p:cxnSp>
          <p:nvCxnSpPr>
            <p:cNvPr id="13" name="AutoShape 9"/>
            <p:cNvCxnSpPr>
              <a:cxnSpLocks noChangeShapeType="1"/>
            </p:cNvCxnSpPr>
            <p:nvPr/>
          </p:nvCxnSpPr>
          <p:spPr bwMode="auto">
            <a:xfrm flipV="1">
              <a:off x="4638" y="4225"/>
              <a:ext cx="313" cy="951"/>
            </a:xfrm>
            <a:prstGeom prst="bentConnector3">
              <a:avLst>
                <a:gd name="adj1" fmla="val 49722"/>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14" name="AutoShape 8"/>
            <p:cNvCxnSpPr>
              <a:cxnSpLocks noChangeShapeType="1"/>
            </p:cNvCxnSpPr>
            <p:nvPr/>
          </p:nvCxnSpPr>
          <p:spPr bwMode="auto">
            <a:xfrm>
              <a:off x="4638" y="5176"/>
              <a:ext cx="313" cy="542"/>
            </a:xfrm>
            <a:prstGeom prst="bentConnector3">
              <a:avLst>
                <a:gd name="adj1" fmla="val 49722"/>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15" name="AutoShape 7"/>
            <p:cNvCxnSpPr>
              <a:cxnSpLocks noChangeShapeType="1"/>
            </p:cNvCxnSpPr>
            <p:nvPr/>
          </p:nvCxnSpPr>
          <p:spPr bwMode="auto">
            <a:xfrm flipV="1">
              <a:off x="6203" y="4768"/>
              <a:ext cx="939" cy="950"/>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16" name="AutoShape 6"/>
            <p:cNvCxnSpPr>
              <a:cxnSpLocks noChangeShapeType="1"/>
            </p:cNvCxnSpPr>
            <p:nvPr/>
          </p:nvCxnSpPr>
          <p:spPr bwMode="auto">
            <a:xfrm>
              <a:off x="6203" y="5718"/>
              <a:ext cx="934" cy="1"/>
            </a:xfrm>
            <a:prstGeom prst="straightConnector1">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17" name="AutoShape 5"/>
            <p:cNvCxnSpPr>
              <a:cxnSpLocks noChangeShapeType="1"/>
            </p:cNvCxnSpPr>
            <p:nvPr/>
          </p:nvCxnSpPr>
          <p:spPr bwMode="auto">
            <a:xfrm>
              <a:off x="6203" y="5718"/>
              <a:ext cx="942" cy="1001"/>
            </a:xfrm>
            <a:prstGeom prst="bentConnector3">
              <a:avLst>
                <a:gd name="adj1" fmla="val 49954"/>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9" name="Rectangle 13"/>
            <p:cNvSpPr>
              <a:spLocks noChangeArrowheads="1"/>
            </p:cNvSpPr>
            <p:nvPr/>
          </p:nvSpPr>
          <p:spPr bwMode="auto">
            <a:xfrm>
              <a:off x="4951" y="5447"/>
              <a:ext cx="1539" cy="543"/>
            </a:xfrm>
            <a:prstGeom prst="rect">
              <a:avLst/>
            </a:prstGeom>
            <a:solidFill>
              <a:srgbClr val="FFFFFF"/>
            </a:solidFill>
            <a:ln w="9525">
              <a:solidFill>
                <a:srgbClr val="000000"/>
              </a:solidFill>
              <a:miter lim="800000"/>
              <a:headEnd/>
              <a:tailEnd/>
            </a:ln>
          </p:spPr>
          <p:txBody>
            <a:bodyPr/>
            <a:lstStyle>
              <a:lvl1pPr defTabSz="912813" eaLnBrk="0" hangingPunct="0">
                <a:defRPr sz="2000">
                  <a:solidFill>
                    <a:schemeClr val="tx1"/>
                  </a:solidFill>
                  <a:latin typeface="Verdana" panose="020B0604030504040204" pitchFamily="34" charset="0"/>
                  <a:ea typeface="宋体" panose="02010600030101010101" pitchFamily="2" charset="-122"/>
                </a:defRPr>
              </a:lvl1pPr>
              <a:lvl2pPr marL="742950" indent="-285750" defTabSz="912813" eaLnBrk="0" hangingPunct="0">
                <a:defRPr sz="2000">
                  <a:solidFill>
                    <a:schemeClr val="tx1"/>
                  </a:solidFill>
                  <a:latin typeface="Verdana" panose="020B0604030504040204" pitchFamily="34" charset="0"/>
                  <a:ea typeface="宋体" panose="02010600030101010101" pitchFamily="2" charset="-122"/>
                </a:defRPr>
              </a:lvl2pPr>
              <a:lvl3pPr marL="1143000" indent="-228600" defTabSz="912813" eaLnBrk="0" hangingPunct="0">
                <a:defRPr sz="2000">
                  <a:solidFill>
                    <a:schemeClr val="tx1"/>
                  </a:solidFill>
                  <a:latin typeface="Verdana" panose="020B0604030504040204" pitchFamily="34" charset="0"/>
                  <a:ea typeface="宋体" panose="02010600030101010101" pitchFamily="2" charset="-122"/>
                </a:defRPr>
              </a:lvl3pPr>
              <a:lvl4pPr marL="1600200" indent="-228600" defTabSz="912813" eaLnBrk="0" hangingPunct="0">
                <a:defRPr sz="2000">
                  <a:solidFill>
                    <a:schemeClr val="tx1"/>
                  </a:solidFill>
                  <a:latin typeface="Verdana" panose="020B0604030504040204" pitchFamily="34" charset="0"/>
                  <a:ea typeface="宋体" panose="02010600030101010101" pitchFamily="2" charset="-122"/>
                </a:defRPr>
              </a:lvl4pPr>
              <a:lvl5pPr marL="2057400" indent="-228600" defTabSz="912813" eaLnBrk="0" hangingPunct="0">
                <a:defRPr sz="2000">
                  <a:solidFill>
                    <a:schemeClr val="tx1"/>
                  </a:solidFill>
                  <a:latin typeface="Verdana" panose="020B0604030504040204" pitchFamily="34" charset="0"/>
                  <a:ea typeface="宋体" panose="02010600030101010101" pitchFamily="2" charset="-122"/>
                </a:defRPr>
              </a:lvl5pPr>
              <a:lvl6pPr marL="25146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6pPr>
              <a:lvl7pPr marL="29718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7pPr>
              <a:lvl8pPr marL="34290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8pPr>
              <a:lvl9pPr marL="3886200" indent="-228600" defTabSz="912813" eaLnBrk="0" fontAlgn="base" hangingPunct="0">
                <a:spcBef>
                  <a:spcPct val="0"/>
                </a:spcBef>
                <a:spcAft>
                  <a:spcPct val="0"/>
                </a:spcAft>
                <a:defRPr sz="2000">
                  <a:solidFill>
                    <a:schemeClr val="tx1"/>
                  </a:solidFill>
                  <a:latin typeface="Verdana" panose="020B0604030504040204" pitchFamily="34" charset="0"/>
                  <a:ea typeface="宋体" panose="02010600030101010101" pitchFamily="2" charset="-122"/>
                </a:defRPr>
              </a:lvl9pPr>
            </a:lstStyle>
            <a:p>
              <a:pPr algn="ctr"/>
              <a:r>
                <a:rPr lang="zh-CN" altLang="en-US" b="1" dirty="0">
                  <a:latin typeface="Times New Roman" panose="02020603050405020304" pitchFamily="18" charset="0"/>
                  <a:cs typeface="Times New Roman" panose="02020603050405020304" pitchFamily="18" charset="0"/>
                </a:rPr>
                <a:t>组织市场</a:t>
              </a:r>
              <a:endParaRPr lang="zh-CN" altLang="en-US" dirty="0"/>
            </a:p>
          </p:txBody>
        </p:sp>
      </p:grpSp>
    </p:spTree>
    <p:extLst>
      <p:ext uri="{BB962C8B-B14F-4D97-AF65-F5344CB8AC3E}">
        <p14:creationId xmlns:p14="http://schemas.microsoft.com/office/powerpoint/2010/main" val="3257928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dirty="0">
                <a:solidFill>
                  <a:srgbClr val="C00000"/>
                </a:solidFill>
                <a:latin typeface="隶书" panose="02010509060101010101" pitchFamily="49" charset="-122"/>
                <a:ea typeface="隶书" panose="02010509060101010101" pitchFamily="49" charset="-122"/>
              </a:rPr>
              <a:t>社会阶层的特征</a:t>
            </a:r>
            <a:endParaRPr lang="en-US" altLang="zh-CN" sz="2800" dirty="0">
              <a:solidFill>
                <a:srgbClr val="C00000"/>
              </a:solidFill>
              <a:latin typeface="隶书" panose="02010509060101010101" pitchFamily="49" charset="-122"/>
              <a:ea typeface="隶书" panose="02010509060101010101" pitchFamily="49" charset="-122"/>
            </a:endParaRPr>
          </a:p>
          <a:p>
            <a:pPr>
              <a:buFont typeface="Wingdings" panose="05000000000000000000" pitchFamily="2" charset="2"/>
              <a:buChar char="p"/>
            </a:pPr>
            <a:r>
              <a:rPr lang="zh-CN" altLang="en-US" sz="2400" dirty="0"/>
              <a:t>社会阶层的多维性</a:t>
            </a:r>
            <a:endParaRPr lang="en-US" altLang="zh-CN" sz="2400" dirty="0"/>
          </a:p>
          <a:p>
            <a:pPr>
              <a:buFont typeface="Wingdings" panose="05000000000000000000" pitchFamily="2" charset="2"/>
              <a:buChar char="p"/>
            </a:pPr>
            <a:r>
              <a:rPr lang="zh-CN" altLang="en-US" sz="2400" dirty="0"/>
              <a:t>社会阶层的层级性</a:t>
            </a:r>
            <a:endParaRPr lang="en-US" altLang="zh-CN" sz="2400" dirty="0"/>
          </a:p>
          <a:p>
            <a:pPr>
              <a:buFont typeface="Wingdings" panose="05000000000000000000" pitchFamily="2" charset="2"/>
              <a:buChar char="p"/>
            </a:pPr>
            <a:r>
              <a:rPr lang="zh-CN" altLang="en-US" sz="2400" dirty="0"/>
              <a:t>社会阶层的约束性</a:t>
            </a:r>
          </a:p>
          <a:p>
            <a:pPr>
              <a:buFont typeface="Wingdings" panose="05000000000000000000" pitchFamily="2" charset="2"/>
              <a:buChar char="p"/>
            </a:pPr>
            <a:r>
              <a:rPr lang="zh-CN" altLang="en-US" sz="2400" dirty="0"/>
              <a:t>社会阶层的同质性</a:t>
            </a:r>
            <a:endParaRPr lang="en-US" altLang="zh-CN" sz="2400" dirty="0"/>
          </a:p>
          <a:p>
            <a:pPr>
              <a:buFont typeface="Wingdings" panose="05000000000000000000" pitchFamily="2" charset="2"/>
              <a:buChar char="p"/>
            </a:pPr>
            <a:r>
              <a:rPr lang="zh-CN" altLang="en-US" sz="2400" dirty="0"/>
              <a:t>社会阶层的动态性</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10</a:t>
            </a:fld>
            <a:endParaRPr lang="en-GB" altLang="en-GB"/>
          </a:p>
        </p:txBody>
      </p:sp>
    </p:spTree>
    <p:extLst>
      <p:ext uri="{BB962C8B-B14F-4D97-AF65-F5344CB8AC3E}">
        <p14:creationId xmlns:p14="http://schemas.microsoft.com/office/powerpoint/2010/main" val="24454282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dirty="0">
                <a:solidFill>
                  <a:srgbClr val="C00000"/>
                </a:solidFill>
                <a:latin typeface="隶书" panose="02010509060101010101" pitchFamily="49" charset="-122"/>
                <a:ea typeface="隶书" panose="02010509060101010101" pitchFamily="49" charset="-122"/>
              </a:rPr>
              <a:t>社会阶层的消费者行为差异</a:t>
            </a:r>
            <a:endParaRPr lang="en-US" altLang="zh-CN" sz="2800" dirty="0">
              <a:solidFill>
                <a:srgbClr val="C00000"/>
              </a:solidFill>
              <a:latin typeface="隶书" panose="02010509060101010101" pitchFamily="49" charset="-122"/>
              <a:ea typeface="隶书" panose="02010509060101010101" pitchFamily="49" charset="-122"/>
            </a:endParaRPr>
          </a:p>
          <a:p>
            <a:pPr>
              <a:buFont typeface="Wingdings" panose="05000000000000000000" pitchFamily="2" charset="2"/>
              <a:buChar char="p"/>
            </a:pPr>
            <a:r>
              <a:rPr lang="zh-CN" altLang="en-US" sz="2400" dirty="0"/>
              <a:t>支出模式上的差异</a:t>
            </a:r>
            <a:endParaRPr lang="en-US" altLang="zh-CN" sz="2400" dirty="0"/>
          </a:p>
          <a:p>
            <a:pPr>
              <a:buFont typeface="Wingdings" panose="05000000000000000000" pitchFamily="2" charset="2"/>
              <a:buChar char="p"/>
            </a:pPr>
            <a:r>
              <a:rPr lang="zh-CN" altLang="en-US" sz="2400" dirty="0"/>
              <a:t>休闲活动上的差异</a:t>
            </a:r>
            <a:endParaRPr lang="en-US" altLang="zh-CN" sz="2400" dirty="0"/>
          </a:p>
          <a:p>
            <a:pPr>
              <a:buFont typeface="Wingdings" panose="05000000000000000000" pitchFamily="2" charset="2"/>
              <a:buChar char="p"/>
            </a:pPr>
            <a:r>
              <a:rPr lang="zh-CN" altLang="en-US" sz="2400" dirty="0"/>
              <a:t>信息接收和处理上的差异</a:t>
            </a:r>
            <a:endParaRPr lang="en-US" altLang="zh-CN" sz="2400" dirty="0"/>
          </a:p>
          <a:p>
            <a:pPr>
              <a:buFont typeface="Wingdings" panose="05000000000000000000" pitchFamily="2" charset="2"/>
              <a:buChar char="p"/>
            </a:pPr>
            <a:r>
              <a:rPr lang="zh-CN" altLang="en-US" sz="2400" dirty="0"/>
              <a:t>购物方式上的差异</a:t>
            </a:r>
          </a:p>
          <a:p>
            <a:pPr marL="0" indent="0">
              <a:buNone/>
            </a:pPr>
            <a:br>
              <a:rPr lang="zh-CN" altLang="en-US" sz="2800" dirty="0"/>
            </a:br>
            <a:endParaRPr lang="zh-CN" altLang="en-US" sz="2800" dirty="0">
              <a:solidFill>
                <a:srgbClr val="C00000"/>
              </a:solidFill>
              <a:latin typeface="隶书" panose="02010509060101010101" pitchFamily="49" charset="-122"/>
              <a:ea typeface="隶书" panose="02010509060101010101" pitchFamily="49"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11</a:t>
            </a:fld>
            <a:endParaRPr lang="en-GB" altLang="en-GB"/>
          </a:p>
        </p:txBody>
      </p:sp>
    </p:spTree>
    <p:extLst>
      <p:ext uri="{BB962C8B-B14F-4D97-AF65-F5344CB8AC3E}">
        <p14:creationId xmlns:p14="http://schemas.microsoft.com/office/powerpoint/2010/main" val="10029650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1"/>
            <a:r>
              <a:rPr lang="zh-CN" altLang="en-US" sz="2000" dirty="0"/>
              <a:t>（</a:t>
            </a:r>
            <a:r>
              <a:rPr lang="en-US" altLang="zh-CN" sz="2000" dirty="0"/>
              <a:t>2</a:t>
            </a:r>
            <a:r>
              <a:rPr lang="zh-CN" altLang="en-US" sz="2000" dirty="0"/>
              <a:t>）相关群体</a:t>
            </a:r>
            <a:endParaRPr lang="en-US" altLang="zh-CN" sz="2000" dirty="0"/>
          </a:p>
          <a:p>
            <a:pPr lvl="1"/>
            <a:endParaRPr lang="en-US" altLang="zh-CN" dirty="0"/>
          </a:p>
          <a:p>
            <a:pPr lvl="1"/>
            <a:endParaRPr lang="en-US" altLang="zh-CN" dirty="0"/>
          </a:p>
          <a:p>
            <a:pPr lvl="1"/>
            <a:endParaRPr lang="zh-CN" altLang="en-US" dirty="0"/>
          </a:p>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12</a:t>
            </a:fld>
            <a:endParaRPr lang="en-GB" altLang="en-GB"/>
          </a:p>
        </p:txBody>
      </p:sp>
      <p:pic>
        <p:nvPicPr>
          <p:cNvPr id="5" name="图片 4"/>
          <p:cNvPicPr>
            <a:picLocks noChangeAspect="1"/>
          </p:cNvPicPr>
          <p:nvPr/>
        </p:nvPicPr>
        <p:blipFill>
          <a:blip r:embed="rId2"/>
          <a:stretch>
            <a:fillRect/>
          </a:stretch>
        </p:blipFill>
        <p:spPr>
          <a:xfrm>
            <a:off x="678814" y="2948234"/>
            <a:ext cx="8820752" cy="3401049"/>
          </a:xfrm>
          <a:prstGeom prst="rect">
            <a:avLst/>
          </a:prstGeom>
        </p:spPr>
      </p:pic>
      <p:grpSp>
        <p:nvGrpSpPr>
          <p:cNvPr id="6" name="Group 164"/>
          <p:cNvGrpSpPr>
            <a:grpSpLocks/>
          </p:cNvGrpSpPr>
          <p:nvPr/>
        </p:nvGrpSpPr>
        <p:grpSpPr bwMode="auto">
          <a:xfrm>
            <a:off x="1187624" y="1851227"/>
            <a:ext cx="7803132" cy="1064389"/>
            <a:chOff x="793" y="2704"/>
            <a:chExt cx="4174" cy="726"/>
          </a:xfrm>
        </p:grpSpPr>
        <p:sp>
          <p:nvSpPr>
            <p:cNvPr id="7" name="AutoShape 162"/>
            <p:cNvSpPr>
              <a:spLocks noChangeArrowheads="1"/>
            </p:cNvSpPr>
            <p:nvPr/>
          </p:nvSpPr>
          <p:spPr bwMode="auto">
            <a:xfrm>
              <a:off x="793" y="2704"/>
              <a:ext cx="4174" cy="726"/>
            </a:xfrm>
            <a:prstGeom prst="flowChartAlternateProcess">
              <a:avLst/>
            </a:prstGeom>
            <a:solidFill>
              <a:schemeClr val="hlink"/>
            </a:solidFill>
            <a:ln w="9525">
              <a:noFill/>
              <a:miter lim="800000"/>
            </a:ln>
            <a:effectLst>
              <a:prstShdw prst="shdw17" dist="17961" dir="2700000">
                <a:schemeClr val="hlink">
                  <a:gamma/>
                  <a:shade val="60000"/>
                  <a:invGamma/>
                </a:schemeClr>
              </a:prstShdw>
            </a:effectLst>
          </p:spPr>
          <p:txBody>
            <a:bodyPr wrap="none" anchor="ctr"/>
            <a:lstStyle/>
            <a:p>
              <a:pPr algn="ctr">
                <a:buFontTx/>
                <a:buNone/>
                <a:defRPr/>
              </a:pPr>
              <a:endParaRPr lang="zh-CN" altLang="zh-CN">
                <a:latin typeface="Arial" charset="0"/>
              </a:endParaRPr>
            </a:p>
          </p:txBody>
        </p:sp>
        <p:sp>
          <p:nvSpPr>
            <p:cNvPr id="8" name="Text Box 163"/>
            <p:cNvSpPr txBox="1">
              <a:spLocks noChangeArrowheads="1"/>
            </p:cNvSpPr>
            <p:nvPr/>
          </p:nvSpPr>
          <p:spPr bwMode="auto">
            <a:xfrm>
              <a:off x="1066" y="2795"/>
              <a:ext cx="376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dirty="0">
                <a:solidFill>
                  <a:schemeClr val="bg1"/>
                </a:solidFill>
                <a:latin typeface="楷体_GB2312" pitchFamily="49" charset="-122"/>
                <a:ea typeface="楷体_GB2312" pitchFamily="49" charset="-122"/>
              </a:endParaRPr>
            </a:p>
          </p:txBody>
        </p:sp>
      </p:grpSp>
      <p:sp>
        <p:nvSpPr>
          <p:cNvPr id="9" name="矩形 8"/>
          <p:cNvSpPr/>
          <p:nvPr/>
        </p:nvSpPr>
        <p:spPr>
          <a:xfrm>
            <a:off x="1286679" y="1883845"/>
            <a:ext cx="7704077" cy="1015663"/>
          </a:xfrm>
          <a:prstGeom prst="rect">
            <a:avLst/>
          </a:prstGeom>
        </p:spPr>
        <p:txBody>
          <a:bodyPr wrap="square">
            <a:spAutoFit/>
          </a:bodyPr>
          <a:lstStyle/>
          <a:p>
            <a:r>
              <a:rPr lang="zh-CN" altLang="en-US" sz="2000" dirty="0">
                <a:solidFill>
                  <a:schemeClr val="bg1"/>
                </a:solidFill>
                <a:latin typeface="楷体_GB2312" pitchFamily="49" charset="-122"/>
                <a:ea typeface="楷体_GB2312" pitchFamily="49" charset="-122"/>
              </a:rPr>
              <a:t>相关群体是指那些影响人们的看法、意见、兴趣和观念的个人或集体。研究消费者行为可以把相关群体分为两类：参与群体与非所属群体。</a:t>
            </a:r>
          </a:p>
        </p:txBody>
      </p:sp>
    </p:spTree>
    <p:extLst>
      <p:ext uri="{BB962C8B-B14F-4D97-AF65-F5344CB8AC3E}">
        <p14:creationId xmlns:p14="http://schemas.microsoft.com/office/powerpoint/2010/main" val="1958811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235824" cy="5008564"/>
          </a:xfrm>
        </p:spPr>
        <p:txBody>
          <a:bodyPr/>
          <a:lstStyle/>
          <a:p>
            <a:pPr algn="just">
              <a:lnSpc>
                <a:spcPct val="90000"/>
              </a:lnSpc>
              <a:buFont typeface="Wingdings" panose="05000000000000000000" pitchFamily="2" charset="2"/>
              <a:buNone/>
            </a:pPr>
            <a:r>
              <a:rPr lang="zh-CN" altLang="en-US" dirty="0"/>
              <a:t>相关群体对消费者购买行为的影响，表现在三个方面</a:t>
            </a:r>
          </a:p>
          <a:p>
            <a:pPr algn="just">
              <a:lnSpc>
                <a:spcPct val="90000"/>
              </a:lnSpc>
              <a:buFont typeface="Wingdings" panose="05000000000000000000" pitchFamily="2" charset="2"/>
              <a:buNone/>
            </a:pPr>
            <a:r>
              <a:rPr lang="zh-CN" altLang="en-US" dirty="0"/>
              <a:t>   第一，相关群体向人们展示新的行为模式和生活方式；</a:t>
            </a:r>
          </a:p>
          <a:p>
            <a:pPr algn="just">
              <a:lnSpc>
                <a:spcPct val="90000"/>
              </a:lnSpc>
              <a:buFont typeface="Wingdings" panose="05000000000000000000" pitchFamily="2" charset="2"/>
              <a:buNone/>
            </a:pPr>
            <a:r>
              <a:rPr lang="zh-CN" altLang="en-US" dirty="0"/>
              <a:t>   第二，由于消费者有效仿其相关群体的愿望，因而消费者对某些事物的看法和对某些产品的态度也会受到相关群体的影响；</a:t>
            </a:r>
          </a:p>
          <a:p>
            <a:pPr algn="just">
              <a:lnSpc>
                <a:spcPct val="90000"/>
              </a:lnSpc>
              <a:buFont typeface="Wingdings" panose="05000000000000000000" pitchFamily="2" charset="2"/>
              <a:buNone/>
            </a:pPr>
            <a:r>
              <a:rPr lang="zh-CN" altLang="en-US" dirty="0"/>
              <a:t>   第三，相关群体促使消费者的行为趋于某种“一致化”，从而影响消费者对某些产品和品牌的选择。 </a:t>
            </a:r>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13</a:t>
            </a:fld>
            <a:endParaRPr lang="en-GB" altLang="en-GB"/>
          </a:p>
        </p:txBody>
      </p:sp>
    </p:spTree>
    <p:extLst>
      <p:ext uri="{BB962C8B-B14F-4D97-AF65-F5344CB8AC3E}">
        <p14:creationId xmlns:p14="http://schemas.microsoft.com/office/powerpoint/2010/main" val="2712921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2" y="836712"/>
            <a:ext cx="8229600" cy="5008564"/>
          </a:xfrm>
        </p:spPr>
        <p:txBody>
          <a:bodyPr/>
          <a:lstStyle/>
          <a:p>
            <a:pPr algn="just"/>
            <a:r>
              <a:rPr lang="zh-CN" altLang="en-US" dirty="0"/>
              <a:t>（</a:t>
            </a:r>
            <a:r>
              <a:rPr lang="en-US" altLang="zh-CN" dirty="0"/>
              <a:t>3</a:t>
            </a:r>
            <a:r>
              <a:rPr lang="zh-CN" altLang="en-US" dirty="0"/>
              <a:t>）家庭</a:t>
            </a:r>
            <a:endParaRPr lang="en-US" altLang="zh-CN" dirty="0"/>
          </a:p>
          <a:p>
            <a:pPr algn="just"/>
            <a:endParaRPr lang="en-US" altLang="zh-CN" dirty="0"/>
          </a:p>
          <a:p>
            <a:pPr algn="just"/>
            <a:endParaRPr lang="en-US" altLang="zh-CN" dirty="0"/>
          </a:p>
          <a:p>
            <a:pPr marL="170235" lvl="1" indent="0" algn="just">
              <a:buNone/>
            </a:pPr>
            <a:r>
              <a:rPr lang="zh-CN" altLang="en-US" b="1" dirty="0">
                <a:solidFill>
                  <a:srgbClr val="0000FF"/>
                </a:solidFill>
                <a:latin typeface="Times New Roman" panose="02020603050405020304" pitchFamily="18" charset="0"/>
              </a:rPr>
              <a:t>美国家庭女性影响了</a:t>
            </a:r>
            <a:r>
              <a:rPr lang="en-US" altLang="zh-CN" b="1" dirty="0">
                <a:solidFill>
                  <a:srgbClr val="0000FF"/>
                </a:solidFill>
                <a:latin typeface="Times New Roman" panose="02020603050405020304" pitchFamily="18" charset="0"/>
              </a:rPr>
              <a:t>65%</a:t>
            </a:r>
            <a:r>
              <a:rPr lang="zh-CN" altLang="en-US" b="1" dirty="0">
                <a:solidFill>
                  <a:srgbClr val="0000FF"/>
                </a:solidFill>
                <a:latin typeface="Times New Roman" panose="02020603050405020304" pitchFamily="18" charset="0"/>
              </a:rPr>
              <a:t>的汽车购买计划、</a:t>
            </a:r>
            <a:r>
              <a:rPr lang="en-US" altLang="zh-CN" b="1" dirty="0">
                <a:solidFill>
                  <a:srgbClr val="0000FF"/>
                </a:solidFill>
                <a:latin typeface="Times New Roman" panose="02020603050405020304" pitchFamily="18" charset="0"/>
              </a:rPr>
              <a:t>91%</a:t>
            </a:r>
            <a:r>
              <a:rPr lang="zh-CN" altLang="en-US" b="1" dirty="0">
                <a:solidFill>
                  <a:srgbClr val="0000FF"/>
                </a:solidFill>
                <a:latin typeface="Times New Roman" panose="02020603050405020304" pitchFamily="18" charset="0"/>
              </a:rPr>
              <a:t>的房屋购买计划和</a:t>
            </a:r>
            <a:r>
              <a:rPr lang="en-US" altLang="zh-CN" b="1" dirty="0">
                <a:solidFill>
                  <a:srgbClr val="0000FF"/>
                </a:solidFill>
                <a:latin typeface="Times New Roman" panose="02020603050405020304" pitchFamily="18" charset="0"/>
              </a:rPr>
              <a:t>92%</a:t>
            </a:r>
            <a:r>
              <a:rPr lang="zh-CN" altLang="en-US" b="1" dirty="0">
                <a:solidFill>
                  <a:srgbClr val="0000FF"/>
                </a:solidFill>
                <a:latin typeface="Times New Roman" panose="02020603050405020304" pitchFamily="18" charset="0"/>
              </a:rPr>
              <a:t>的度假计划，而男性决定了</a:t>
            </a:r>
            <a:r>
              <a:rPr lang="en-US" altLang="zh-CN" b="1" dirty="0">
                <a:solidFill>
                  <a:srgbClr val="0000FF"/>
                </a:solidFill>
                <a:latin typeface="Times New Roman" panose="02020603050405020304" pitchFamily="18" charset="0"/>
              </a:rPr>
              <a:t>40%</a:t>
            </a:r>
            <a:r>
              <a:rPr lang="zh-CN" altLang="en-US" b="1" dirty="0">
                <a:solidFill>
                  <a:srgbClr val="0000FF"/>
                </a:solidFill>
                <a:latin typeface="Times New Roman" panose="02020603050405020304" pitchFamily="18" charset="0"/>
              </a:rPr>
              <a:t>的食物购买支出</a:t>
            </a:r>
            <a:endParaRPr lang="en-US" altLang="zh-CN" b="1" dirty="0">
              <a:solidFill>
                <a:srgbClr val="0000FF"/>
              </a:solidFill>
              <a:latin typeface="Times New Roman" panose="02020603050405020304" pitchFamily="18" charset="0"/>
            </a:endParaRPr>
          </a:p>
          <a:p>
            <a:pPr algn="just">
              <a:buFont typeface="Wingdings" panose="05000000000000000000" pitchFamily="2" charset="2"/>
              <a:buNone/>
            </a:pPr>
            <a:r>
              <a:rPr lang="zh-CN" altLang="en-US" dirty="0">
                <a:latin typeface="宋体" panose="02010600030101010101" pitchFamily="2" charset="-122"/>
              </a:rPr>
              <a:t>西方学者把家庭划分成</a:t>
            </a:r>
            <a:r>
              <a:rPr lang="en-US" altLang="zh-CN" dirty="0">
                <a:latin typeface="宋体" panose="02010600030101010101" pitchFamily="2" charset="-122"/>
              </a:rPr>
              <a:t>9</a:t>
            </a:r>
            <a:r>
              <a:rPr lang="zh-CN" altLang="en-US" dirty="0">
                <a:latin typeface="宋体" panose="02010600030101010101" pitchFamily="2" charset="-122"/>
              </a:rPr>
              <a:t>个时期：</a:t>
            </a:r>
          </a:p>
          <a:p>
            <a:pPr lvl="2" algn="just">
              <a:buFont typeface="Wingdings" panose="05000000000000000000" pitchFamily="2" charset="2"/>
              <a:buNone/>
            </a:pPr>
            <a:r>
              <a:rPr lang="zh-CN" altLang="en-US" sz="1800" b="1" dirty="0">
                <a:latin typeface="宋体" panose="02010600030101010101" pitchFamily="2" charset="-122"/>
              </a:rPr>
              <a:t>（</a:t>
            </a:r>
            <a:r>
              <a:rPr lang="en-US" altLang="zh-CN" sz="1800" b="1" dirty="0">
                <a:latin typeface="宋体" panose="02010600030101010101" pitchFamily="2" charset="-122"/>
              </a:rPr>
              <a:t>1</a:t>
            </a:r>
            <a:r>
              <a:rPr lang="zh-CN" altLang="en-US" sz="1800" b="1" dirty="0">
                <a:latin typeface="宋体" panose="02010600030101010101" pitchFamily="2" charset="-122"/>
              </a:rPr>
              <a:t>）单身期。离开父母独居的青年。</a:t>
            </a:r>
          </a:p>
          <a:p>
            <a:pPr lvl="2" algn="just">
              <a:buFont typeface="Wingdings" panose="05000000000000000000" pitchFamily="2" charset="2"/>
              <a:buNone/>
            </a:pPr>
            <a:r>
              <a:rPr lang="zh-CN" altLang="en-US" sz="1800" b="1" dirty="0">
                <a:latin typeface="宋体" panose="02010600030101010101" pitchFamily="2" charset="-122"/>
              </a:rPr>
              <a:t>（</a:t>
            </a:r>
            <a:r>
              <a:rPr lang="en-US" altLang="zh-CN" sz="1800" b="1" dirty="0">
                <a:latin typeface="宋体" panose="02010600030101010101" pitchFamily="2" charset="-122"/>
              </a:rPr>
              <a:t>2</a:t>
            </a:r>
            <a:r>
              <a:rPr lang="zh-CN" altLang="en-US" sz="1800" b="1" dirty="0">
                <a:latin typeface="宋体" panose="02010600030101010101" pitchFamily="2" charset="-122"/>
              </a:rPr>
              <a:t>）新婚期。新婚的年轻夫妻，无子女。</a:t>
            </a:r>
          </a:p>
          <a:p>
            <a:pPr lvl="2" algn="just">
              <a:buFont typeface="Wingdings" panose="05000000000000000000" pitchFamily="2" charset="2"/>
              <a:buNone/>
            </a:pPr>
            <a:r>
              <a:rPr lang="zh-CN" altLang="en-US" sz="1800" b="1" dirty="0">
                <a:latin typeface="宋体" panose="02010600030101010101" pitchFamily="2" charset="-122"/>
              </a:rPr>
              <a:t>（</a:t>
            </a:r>
            <a:r>
              <a:rPr lang="en-US" altLang="zh-CN" sz="1800" b="1" dirty="0">
                <a:latin typeface="宋体" panose="02010600030101010101" pitchFamily="2" charset="-122"/>
              </a:rPr>
              <a:t>3</a:t>
            </a:r>
            <a:r>
              <a:rPr lang="zh-CN" altLang="en-US" sz="1800" b="1" dirty="0">
                <a:latin typeface="宋体" panose="02010600030101010101" pitchFamily="2" charset="-122"/>
              </a:rPr>
              <a:t>）“满巢”</a:t>
            </a:r>
            <a:r>
              <a:rPr lang="en-US" altLang="zh-CN" sz="1800" b="1" dirty="0">
                <a:latin typeface="宋体" panose="02010600030101010101" pitchFamily="2" charset="-122"/>
              </a:rPr>
              <a:t>1</a:t>
            </a:r>
            <a:r>
              <a:rPr lang="zh-CN" altLang="en-US" sz="1800" b="1" dirty="0">
                <a:latin typeface="宋体" panose="02010600030101010101" pitchFamily="2" charset="-122"/>
              </a:rPr>
              <a:t>期。子女在</a:t>
            </a:r>
            <a:r>
              <a:rPr lang="en-US" altLang="zh-CN" sz="1800" b="1" dirty="0">
                <a:latin typeface="宋体" panose="02010600030101010101" pitchFamily="2" charset="-122"/>
              </a:rPr>
              <a:t>6</a:t>
            </a:r>
            <a:r>
              <a:rPr lang="zh-CN" altLang="en-US" sz="1800" b="1" dirty="0">
                <a:latin typeface="宋体" panose="02010600030101010101" pitchFamily="2" charset="-122"/>
              </a:rPr>
              <a:t>岁以下，即学龄前儿童。</a:t>
            </a:r>
          </a:p>
          <a:p>
            <a:pPr lvl="2" algn="just">
              <a:buFont typeface="Wingdings" panose="05000000000000000000" pitchFamily="2" charset="2"/>
              <a:buNone/>
            </a:pPr>
            <a:r>
              <a:rPr lang="zh-CN" altLang="en-US" sz="1800" b="1" dirty="0">
                <a:latin typeface="宋体" panose="02010600030101010101" pitchFamily="2" charset="-122"/>
              </a:rPr>
              <a:t>（</a:t>
            </a:r>
            <a:r>
              <a:rPr lang="en-US" altLang="zh-CN" sz="1800" b="1" dirty="0">
                <a:latin typeface="宋体" panose="02010600030101010101" pitchFamily="2" charset="-122"/>
              </a:rPr>
              <a:t>4</a:t>
            </a:r>
            <a:r>
              <a:rPr lang="zh-CN" altLang="en-US" sz="1800" b="1" dirty="0">
                <a:latin typeface="宋体" panose="02010600030101010101" pitchFamily="2" charset="-122"/>
              </a:rPr>
              <a:t>）“满巢”</a:t>
            </a:r>
            <a:r>
              <a:rPr lang="en-US" altLang="zh-CN" sz="1800" b="1" dirty="0">
                <a:latin typeface="宋体" panose="02010600030101010101" pitchFamily="2" charset="-122"/>
              </a:rPr>
              <a:t>2</a:t>
            </a:r>
            <a:r>
              <a:rPr lang="zh-CN" altLang="en-US" sz="1800" b="1" dirty="0">
                <a:latin typeface="宋体" panose="02010600030101010101" pitchFamily="2" charset="-122"/>
              </a:rPr>
              <a:t>期。子女大于</a:t>
            </a:r>
            <a:r>
              <a:rPr lang="en-US" altLang="zh-CN" sz="1800" b="1" dirty="0">
                <a:latin typeface="宋体" panose="02010600030101010101" pitchFamily="2" charset="-122"/>
              </a:rPr>
              <a:t>6</a:t>
            </a:r>
            <a:r>
              <a:rPr lang="zh-CN" altLang="en-US" sz="1800" b="1" dirty="0">
                <a:latin typeface="宋体" panose="02010600030101010101" pitchFamily="2" charset="-122"/>
              </a:rPr>
              <a:t>岁，已入学。</a:t>
            </a:r>
          </a:p>
          <a:p>
            <a:pPr lvl="2" algn="just">
              <a:buFont typeface="Wingdings" panose="05000000000000000000" pitchFamily="2" charset="2"/>
              <a:buNone/>
            </a:pPr>
            <a:r>
              <a:rPr lang="zh-CN" altLang="en-US" sz="1800" b="1" dirty="0">
                <a:latin typeface="宋体" panose="02010600030101010101" pitchFamily="2" charset="-122"/>
              </a:rPr>
              <a:t>（</a:t>
            </a:r>
            <a:r>
              <a:rPr lang="en-US" altLang="zh-CN" sz="1800" b="1" dirty="0">
                <a:latin typeface="宋体" panose="02010600030101010101" pitchFamily="2" charset="-122"/>
              </a:rPr>
              <a:t>5</a:t>
            </a:r>
            <a:r>
              <a:rPr lang="zh-CN" altLang="en-US" sz="1800" b="1" dirty="0">
                <a:latin typeface="宋体" panose="02010600030101010101" pitchFamily="2" charset="-122"/>
              </a:rPr>
              <a:t>）“满巢”</a:t>
            </a:r>
            <a:r>
              <a:rPr lang="en-US" altLang="zh-CN" sz="1800" b="1" dirty="0">
                <a:latin typeface="宋体" panose="02010600030101010101" pitchFamily="2" charset="-122"/>
              </a:rPr>
              <a:t>3</a:t>
            </a:r>
            <a:r>
              <a:rPr lang="zh-CN" altLang="en-US" sz="1800" b="1" dirty="0">
                <a:latin typeface="宋体" panose="02010600030101010101" pitchFamily="2" charset="-122"/>
              </a:rPr>
              <a:t>期。子女已长大，但仍需抚养。</a:t>
            </a:r>
          </a:p>
          <a:p>
            <a:pPr lvl="2" algn="just">
              <a:buFont typeface="Wingdings" panose="05000000000000000000" pitchFamily="2" charset="2"/>
              <a:buNone/>
            </a:pPr>
            <a:r>
              <a:rPr lang="zh-CN" altLang="en-US" sz="1800" b="1" dirty="0">
                <a:latin typeface="宋体" panose="02010600030101010101" pitchFamily="2" charset="-122"/>
              </a:rPr>
              <a:t>（</a:t>
            </a:r>
            <a:r>
              <a:rPr lang="en-US" altLang="zh-CN" sz="1800" b="1" dirty="0">
                <a:latin typeface="宋体" panose="02010600030101010101" pitchFamily="2" charset="-122"/>
              </a:rPr>
              <a:t>6</a:t>
            </a:r>
            <a:r>
              <a:rPr lang="zh-CN" altLang="en-US" sz="1800" b="1" dirty="0">
                <a:latin typeface="宋体" panose="02010600030101010101" pitchFamily="2" charset="-122"/>
              </a:rPr>
              <a:t>）“空巢”</a:t>
            </a:r>
            <a:r>
              <a:rPr lang="en-US" altLang="zh-CN" sz="1800" b="1" dirty="0">
                <a:latin typeface="宋体" panose="02010600030101010101" pitchFamily="2" charset="-122"/>
              </a:rPr>
              <a:t>1</a:t>
            </a:r>
            <a:r>
              <a:rPr lang="zh-CN" altLang="en-US" sz="1800" b="1" dirty="0">
                <a:latin typeface="宋体" panose="02010600030101010101" pitchFamily="2" charset="-122"/>
              </a:rPr>
              <a:t>期。结婚已久，子女已成人分居，夫妻仍有工作能力。</a:t>
            </a:r>
          </a:p>
          <a:p>
            <a:pPr lvl="2" algn="just">
              <a:buFont typeface="Wingdings" panose="05000000000000000000" pitchFamily="2" charset="2"/>
              <a:buNone/>
            </a:pPr>
            <a:r>
              <a:rPr lang="zh-CN" altLang="en-US" sz="1800" b="1" dirty="0">
                <a:latin typeface="宋体" panose="02010600030101010101" pitchFamily="2" charset="-122"/>
              </a:rPr>
              <a:t>（</a:t>
            </a:r>
            <a:r>
              <a:rPr lang="en-US" altLang="zh-CN" sz="1800" b="1" dirty="0">
                <a:latin typeface="宋体" panose="02010600030101010101" pitchFamily="2" charset="-122"/>
              </a:rPr>
              <a:t>7</a:t>
            </a:r>
            <a:r>
              <a:rPr lang="zh-CN" altLang="en-US" sz="1800" b="1" dirty="0">
                <a:latin typeface="宋体" panose="02010600030101010101" pitchFamily="2" charset="-122"/>
              </a:rPr>
              <a:t>）“空巢”</a:t>
            </a:r>
            <a:r>
              <a:rPr lang="en-US" altLang="zh-CN" sz="1800" b="1" dirty="0">
                <a:latin typeface="宋体" panose="02010600030101010101" pitchFamily="2" charset="-122"/>
              </a:rPr>
              <a:t>2</a:t>
            </a:r>
            <a:r>
              <a:rPr lang="zh-CN" altLang="en-US" sz="1800" b="1" dirty="0">
                <a:latin typeface="宋体" panose="02010600030101010101" pitchFamily="2" charset="-122"/>
              </a:rPr>
              <a:t>期。已退休的老年夫妻，子女早已离家分居。</a:t>
            </a:r>
          </a:p>
          <a:p>
            <a:pPr lvl="2" algn="just">
              <a:buFont typeface="Wingdings" panose="05000000000000000000" pitchFamily="2" charset="2"/>
              <a:buNone/>
            </a:pPr>
            <a:r>
              <a:rPr lang="zh-CN" altLang="en-US" sz="1800" b="1" dirty="0">
                <a:latin typeface="宋体" panose="02010600030101010101" pitchFamily="2" charset="-122"/>
              </a:rPr>
              <a:t>（</a:t>
            </a:r>
            <a:r>
              <a:rPr lang="en-US" altLang="zh-CN" sz="1800" b="1" dirty="0">
                <a:latin typeface="宋体" panose="02010600030101010101" pitchFamily="2" charset="-122"/>
              </a:rPr>
              <a:t>8</a:t>
            </a:r>
            <a:r>
              <a:rPr lang="zh-CN" altLang="en-US" sz="1800" b="1" dirty="0">
                <a:latin typeface="宋体" panose="02010600030101010101" pitchFamily="2" charset="-122"/>
              </a:rPr>
              <a:t>）鳏寡就业期。独居老人，尚有工作能力。</a:t>
            </a:r>
          </a:p>
          <a:p>
            <a:pPr lvl="2" algn="just">
              <a:buFont typeface="Wingdings" panose="05000000000000000000" pitchFamily="2" charset="2"/>
              <a:buNone/>
            </a:pPr>
            <a:r>
              <a:rPr lang="zh-CN" altLang="en-US" sz="1800" b="1" dirty="0">
                <a:latin typeface="宋体" panose="02010600030101010101" pitchFamily="2" charset="-122"/>
              </a:rPr>
              <a:t>（</a:t>
            </a:r>
            <a:r>
              <a:rPr lang="en-US" altLang="zh-CN" sz="1800" b="1" dirty="0">
                <a:latin typeface="宋体" panose="02010600030101010101" pitchFamily="2" charset="-122"/>
              </a:rPr>
              <a:t>9</a:t>
            </a:r>
            <a:r>
              <a:rPr lang="zh-CN" altLang="en-US" sz="1800" b="1" dirty="0">
                <a:latin typeface="宋体" panose="02010600030101010101" pitchFamily="2" charset="-122"/>
              </a:rPr>
              <a:t>）鳏寡退休期。独居老人，已退休养老。 </a:t>
            </a:r>
            <a:endParaRPr lang="en-US" altLang="zh-CN" sz="1800" b="1" dirty="0"/>
          </a:p>
          <a:p>
            <a:pPr marL="170235" lvl="1" indent="0" algn="just">
              <a:buNone/>
            </a:pPr>
            <a:endParaRPr lang="en-US" altLang="zh-CN" dirty="0">
              <a:solidFill>
                <a:schemeClr val="tx1"/>
              </a:solidFill>
              <a:latin typeface="宋体" panose="02010600030101010101" pitchFamily="2" charset="-122"/>
            </a:endParaRPr>
          </a:p>
          <a:p>
            <a:pPr lvl="1" algn="just">
              <a:buFont typeface="Wingdings" panose="05000000000000000000" pitchFamily="2" charset="2"/>
              <a:buChar char="ü"/>
            </a:pPr>
            <a:endParaRPr lang="en-US" altLang="zh-CN" dirty="0">
              <a:solidFill>
                <a:schemeClr val="tx1"/>
              </a:solidFill>
              <a:latin typeface="宋体" panose="02010600030101010101" pitchFamily="2" charset="-122"/>
            </a:endParaRPr>
          </a:p>
          <a:p>
            <a:pPr marL="170235" lvl="1" indent="0" algn="just">
              <a:buNone/>
            </a:pPr>
            <a:endParaRPr lang="zh-CN" altLang="en-US" dirty="0">
              <a:solidFill>
                <a:schemeClr val="tx1"/>
              </a:solidFill>
              <a:latin typeface="宋体" panose="02010600030101010101" pitchFamily="2" charset="-122"/>
            </a:endParaRPr>
          </a:p>
          <a:p>
            <a:pPr algn="just"/>
            <a:endParaRPr lang="zh-CN" altLang="zh-CN" dirty="0"/>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14</a:t>
            </a:fld>
            <a:endParaRPr lang="en-GB" altLang="en-GB"/>
          </a:p>
        </p:txBody>
      </p:sp>
      <p:sp>
        <p:nvSpPr>
          <p:cNvPr id="32" name="Text Box 5"/>
          <p:cNvSpPr txBox="1">
            <a:spLocks noChangeArrowheads="1"/>
          </p:cNvSpPr>
          <p:nvPr/>
        </p:nvSpPr>
        <p:spPr bwMode="auto">
          <a:xfrm>
            <a:off x="722237" y="1193166"/>
            <a:ext cx="8191576" cy="707886"/>
          </a:xfrm>
          <a:prstGeom prst="rect">
            <a:avLst/>
          </a:prstGeom>
          <a:noFill/>
          <a:ln w="381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2000" b="1" dirty="0">
                <a:latin typeface="楷体_GB2312" pitchFamily="49" charset="-122"/>
                <a:ea typeface="楷体_GB2312" pitchFamily="49" charset="-122"/>
              </a:rPr>
              <a:t>家庭购买决策大致可分为三种类型：一人独自作主；全家参与意见，一人作主；全家共同决定</a:t>
            </a:r>
          </a:p>
        </p:txBody>
      </p:sp>
      <p:sp>
        <p:nvSpPr>
          <p:cNvPr id="33" name="Rectangle 5"/>
          <p:cNvSpPr>
            <a:spLocks noGrp="1" noChangeArrowheads="1"/>
          </p:cNvSpPr>
          <p:nvPr/>
        </p:nvSpPr>
        <p:spPr bwMode="auto">
          <a:xfrm>
            <a:off x="684213" y="2493963"/>
            <a:ext cx="8229600" cy="362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400">
                <a:solidFill>
                  <a:schemeClr val="accent2"/>
                </a:solidFill>
                <a:latin typeface="Verdana" panose="020B0604030504040204" pitchFamily="34" charset="0"/>
                <a:ea typeface="楷体_GB2312" pitchFamily="49" charset="-122"/>
              </a:defRPr>
            </a:lvl2pPr>
            <a:lvl3pPr marL="1304925" indent="-395288">
              <a:spcBef>
                <a:spcPct val="20000"/>
              </a:spcBef>
              <a:buClr>
                <a:schemeClr val="accent2"/>
              </a:buClr>
              <a:buFont typeface="Wingdings" panose="05000000000000000000" pitchFamily="2" charset="2"/>
              <a:buChar char="o"/>
              <a:defRPr sz="2000">
                <a:solidFill>
                  <a:schemeClr val="tx1"/>
                </a:solidFill>
                <a:latin typeface="Verdana" panose="020B0604030504040204" pitchFamily="34" charset="0"/>
                <a:ea typeface="楷体_GB2312" pitchFamily="49" charset="-122"/>
              </a:defRPr>
            </a:lvl3pPr>
            <a:lvl4pPr marL="1693863" indent="-387350">
              <a:spcBef>
                <a:spcPct val="20000"/>
              </a:spcBef>
              <a:buClr>
                <a:schemeClr val="accent2"/>
              </a:buClr>
              <a:buFont typeface="Wingdings" panose="05000000000000000000" pitchFamily="2" charset="2"/>
              <a:buChar char="n"/>
              <a:defRPr>
                <a:solidFill>
                  <a:schemeClr val="tx1"/>
                </a:solidFill>
                <a:latin typeface="Verdana" panose="020B0604030504040204" pitchFamily="34" charset="0"/>
                <a:ea typeface="楷体_GB2312" pitchFamily="49"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9pPr>
          </a:lstStyle>
          <a:p>
            <a:pPr>
              <a:buFont typeface="Wingdings" panose="05000000000000000000" pitchFamily="2" charset="2"/>
              <a:buNone/>
            </a:pPr>
            <a:endParaRPr lang="zh-CN" altLang="en-US" sz="2000" dirty="0">
              <a:latin typeface="宋体" panose="02010600030101010101" pitchFamily="2" charset="-122"/>
            </a:endParaRPr>
          </a:p>
        </p:txBody>
      </p:sp>
    </p:spTree>
    <p:extLst>
      <p:ext uri="{BB962C8B-B14F-4D97-AF65-F5344CB8AC3E}">
        <p14:creationId xmlns:p14="http://schemas.microsoft.com/office/powerpoint/2010/main" val="894662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1000" fill="hold"/>
                                        <p:tgtEl>
                                          <p:spTgt spid="32"/>
                                        </p:tgtEl>
                                        <p:attrNameLst>
                                          <p:attrName>ppt_x</p:attrName>
                                        </p:attrNameLst>
                                      </p:cBhvr>
                                      <p:tavLst>
                                        <p:tav tm="0">
                                          <p:val>
                                            <p:strVal val="#ppt_x"/>
                                          </p:val>
                                        </p:tav>
                                        <p:tav tm="100000">
                                          <p:val>
                                            <p:strVal val="#ppt_x"/>
                                          </p:val>
                                        </p:tav>
                                      </p:tavLst>
                                    </p:anim>
                                    <p:anim calcmode="lin" valueType="num">
                                      <p:cBhvr additive="base">
                                        <p:cTn id="8" dur="10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1000"/>
                                        <p:tgtEl>
                                          <p:spTgt spid="3">
                                            <p:txEl>
                                              <p:pRg st="3" end="3"/>
                                            </p:txEl>
                                          </p:spTgt>
                                        </p:tgtEl>
                                      </p:cBhvr>
                                    </p:animEffect>
                                    <p:anim calcmode="lin" valueType="num">
                                      <p:cBhvr>
                                        <p:cTn id="1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1000"/>
                                        <p:tgtEl>
                                          <p:spTgt spid="3">
                                            <p:txEl>
                                              <p:pRg st="4" end="4"/>
                                            </p:txEl>
                                          </p:spTgt>
                                        </p:tgtEl>
                                      </p:cBhvr>
                                    </p:animEffect>
                                    <p:anim calcmode="lin" valueType="num">
                                      <p:cBhvr>
                                        <p:cTn id="2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Effect transition="in" filter="fade">
                                      <p:cBhvr>
                                        <p:cTn id="25" dur="1000"/>
                                        <p:tgtEl>
                                          <p:spTgt spid="3">
                                            <p:txEl>
                                              <p:pRg st="5" end="5"/>
                                            </p:txEl>
                                          </p:spTgt>
                                        </p:tgtEl>
                                      </p:cBhvr>
                                    </p:animEffect>
                                    <p:anim calcmode="lin" valueType="num">
                                      <p:cBhvr>
                                        <p:cTn id="2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1000"/>
                                        <p:tgtEl>
                                          <p:spTgt spid="3">
                                            <p:txEl>
                                              <p:pRg st="6" end="6"/>
                                            </p:txEl>
                                          </p:spTgt>
                                        </p:tgtEl>
                                      </p:cBhvr>
                                    </p:animEffect>
                                    <p:anim calcmode="lin" valueType="num">
                                      <p:cBhvr>
                                        <p:cTn id="31"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2"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1000"/>
                                        <p:tgtEl>
                                          <p:spTgt spid="3">
                                            <p:txEl>
                                              <p:pRg st="7" end="7"/>
                                            </p:txEl>
                                          </p:spTgt>
                                        </p:tgtEl>
                                      </p:cBhvr>
                                    </p:animEffect>
                                    <p:anim calcmode="lin" valueType="num">
                                      <p:cBhvr>
                                        <p:cTn id="36"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7" end="7"/>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Effect transition="in" filter="fade">
                                      <p:cBhvr>
                                        <p:cTn id="40" dur="1000"/>
                                        <p:tgtEl>
                                          <p:spTgt spid="3">
                                            <p:txEl>
                                              <p:pRg st="8" end="8"/>
                                            </p:txEl>
                                          </p:spTgt>
                                        </p:tgtEl>
                                      </p:cBhvr>
                                    </p:animEffect>
                                    <p:anim calcmode="lin" valueType="num">
                                      <p:cBhvr>
                                        <p:cTn id="41"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2" dur="1000" fill="hold"/>
                                        <p:tgtEl>
                                          <p:spTgt spid="3">
                                            <p:txEl>
                                              <p:pRg st="8" end="8"/>
                                            </p:txEl>
                                          </p:spTgt>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Effect transition="in" filter="fade">
                                      <p:cBhvr>
                                        <p:cTn id="45" dur="1000"/>
                                        <p:tgtEl>
                                          <p:spTgt spid="3">
                                            <p:txEl>
                                              <p:pRg st="9" end="9"/>
                                            </p:txEl>
                                          </p:spTgt>
                                        </p:tgtEl>
                                      </p:cBhvr>
                                    </p:animEffect>
                                    <p:anim calcmode="lin" valueType="num">
                                      <p:cBhvr>
                                        <p:cTn id="46"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7" dur="1000" fill="hold"/>
                                        <p:tgtEl>
                                          <p:spTgt spid="3">
                                            <p:txEl>
                                              <p:pRg st="9" end="9"/>
                                            </p:txEl>
                                          </p:spTgt>
                                        </p:tgtEl>
                                        <p:attrNameLst>
                                          <p:attrName>ppt_y</p:attrName>
                                        </p:attrNameLst>
                                      </p:cBhvr>
                                      <p:tavLst>
                                        <p:tav tm="0">
                                          <p:val>
                                            <p:strVal val="#ppt_y+.1"/>
                                          </p:val>
                                        </p:tav>
                                        <p:tav tm="100000">
                                          <p:val>
                                            <p:strVal val="#ppt_y"/>
                                          </p:val>
                                        </p:tav>
                                      </p:tavLst>
                                    </p:anim>
                                  </p:childTnLst>
                                </p:cTn>
                              </p:par>
                              <p:par>
                                <p:cTn id="48" presetID="42" presetClass="entr" presetSubtype="0" fill="hold" nodeType="withEffect">
                                  <p:stCondLst>
                                    <p:cond delay="0"/>
                                  </p:stCondLst>
                                  <p:childTnLst>
                                    <p:set>
                                      <p:cBhvr>
                                        <p:cTn id="49" dur="1" fill="hold">
                                          <p:stCondLst>
                                            <p:cond delay="0"/>
                                          </p:stCondLst>
                                        </p:cTn>
                                        <p:tgtEl>
                                          <p:spTgt spid="3">
                                            <p:txEl>
                                              <p:pRg st="10" end="10"/>
                                            </p:txEl>
                                          </p:spTgt>
                                        </p:tgtEl>
                                        <p:attrNameLst>
                                          <p:attrName>style.visibility</p:attrName>
                                        </p:attrNameLst>
                                      </p:cBhvr>
                                      <p:to>
                                        <p:strVal val="visible"/>
                                      </p:to>
                                    </p:set>
                                    <p:animEffect transition="in" filter="fade">
                                      <p:cBhvr>
                                        <p:cTn id="50" dur="1000"/>
                                        <p:tgtEl>
                                          <p:spTgt spid="3">
                                            <p:txEl>
                                              <p:pRg st="10" end="10"/>
                                            </p:txEl>
                                          </p:spTgt>
                                        </p:tgtEl>
                                      </p:cBhvr>
                                    </p:animEffect>
                                    <p:anim calcmode="lin" valueType="num">
                                      <p:cBhvr>
                                        <p:cTn id="51"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2" dur="1000" fill="hold"/>
                                        <p:tgtEl>
                                          <p:spTgt spid="3">
                                            <p:txEl>
                                              <p:pRg st="10" end="10"/>
                                            </p:txEl>
                                          </p:spTgt>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Effect transition="in" filter="fade">
                                      <p:cBhvr>
                                        <p:cTn id="55" dur="1000"/>
                                        <p:tgtEl>
                                          <p:spTgt spid="3">
                                            <p:txEl>
                                              <p:pRg st="11" end="11"/>
                                            </p:txEl>
                                          </p:spTgt>
                                        </p:tgtEl>
                                      </p:cBhvr>
                                    </p:animEffect>
                                    <p:anim calcmode="lin" valueType="num">
                                      <p:cBhvr>
                                        <p:cTn id="56"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11" end="11"/>
                                            </p:txEl>
                                          </p:spTgt>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3">
                                            <p:txEl>
                                              <p:pRg st="12" end="12"/>
                                            </p:txEl>
                                          </p:spTgt>
                                        </p:tgtEl>
                                        <p:attrNameLst>
                                          <p:attrName>style.visibility</p:attrName>
                                        </p:attrNameLst>
                                      </p:cBhvr>
                                      <p:to>
                                        <p:strVal val="visible"/>
                                      </p:to>
                                    </p:set>
                                    <p:animEffect transition="in" filter="fade">
                                      <p:cBhvr>
                                        <p:cTn id="60" dur="1000"/>
                                        <p:tgtEl>
                                          <p:spTgt spid="3">
                                            <p:txEl>
                                              <p:pRg st="12" end="12"/>
                                            </p:txEl>
                                          </p:spTgt>
                                        </p:tgtEl>
                                      </p:cBhvr>
                                    </p:animEffect>
                                    <p:anim calcmode="lin" valueType="num">
                                      <p:cBhvr>
                                        <p:cTn id="61"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62" dur="1000" fill="hold"/>
                                        <p:tgtEl>
                                          <p:spTgt spid="3">
                                            <p:txEl>
                                              <p:pRg st="12" end="12"/>
                                            </p:txEl>
                                          </p:spTgt>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0"/>
                                  </p:stCondLst>
                                  <p:childTnLst>
                                    <p:set>
                                      <p:cBhvr>
                                        <p:cTn id="64" dur="1" fill="hold">
                                          <p:stCondLst>
                                            <p:cond delay="0"/>
                                          </p:stCondLst>
                                        </p:cTn>
                                        <p:tgtEl>
                                          <p:spTgt spid="3">
                                            <p:txEl>
                                              <p:pRg st="13" end="13"/>
                                            </p:txEl>
                                          </p:spTgt>
                                        </p:tgtEl>
                                        <p:attrNameLst>
                                          <p:attrName>style.visibility</p:attrName>
                                        </p:attrNameLst>
                                      </p:cBhvr>
                                      <p:to>
                                        <p:strVal val="visible"/>
                                      </p:to>
                                    </p:set>
                                    <p:animEffect transition="in" filter="fade">
                                      <p:cBhvr>
                                        <p:cTn id="65" dur="1000"/>
                                        <p:tgtEl>
                                          <p:spTgt spid="3">
                                            <p:txEl>
                                              <p:pRg st="13" end="13"/>
                                            </p:txEl>
                                          </p:spTgt>
                                        </p:tgtEl>
                                      </p:cBhvr>
                                    </p:animEffect>
                                    <p:anim calcmode="lin" valueType="num">
                                      <p:cBhvr>
                                        <p:cTn id="66"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67"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124743"/>
            <a:ext cx="8235824" cy="5191921"/>
          </a:xfrm>
        </p:spPr>
        <p:txBody>
          <a:bodyPr/>
          <a:lstStyle/>
          <a:p>
            <a:pPr algn="just"/>
            <a:r>
              <a:rPr lang="zh-CN" altLang="en-US" dirty="0"/>
              <a:t>（</a:t>
            </a:r>
            <a:r>
              <a:rPr lang="en-US" altLang="zh-CN" dirty="0"/>
              <a:t>4</a:t>
            </a:r>
            <a:r>
              <a:rPr lang="zh-CN" altLang="en-US" dirty="0"/>
              <a:t>）身份和地位</a:t>
            </a:r>
            <a:endParaRPr lang="en-US" altLang="zh-CN" dirty="0"/>
          </a:p>
          <a:p>
            <a:pPr algn="just"/>
            <a:r>
              <a:rPr lang="zh-CN" altLang="en-US" dirty="0">
                <a:solidFill>
                  <a:schemeClr val="hlink"/>
                </a:solidFill>
                <a:ea typeface="华文行楷" panose="02010800040101010101" pitchFamily="2" charset="-122"/>
              </a:rPr>
              <a:t>角色</a:t>
            </a:r>
            <a:r>
              <a:rPr lang="zh-CN" altLang="en-US" dirty="0"/>
              <a:t>（</a:t>
            </a:r>
            <a:r>
              <a:rPr lang="en-US" altLang="zh-CN" dirty="0"/>
              <a:t>Role</a:t>
            </a:r>
            <a:r>
              <a:rPr lang="zh-CN" altLang="en-US" dirty="0"/>
              <a:t>）是周围的人对一个人的要求或一个人在各种不同场合应起的作用。</a:t>
            </a:r>
          </a:p>
          <a:p>
            <a:pPr algn="just"/>
            <a:r>
              <a:rPr lang="zh-CN" altLang="en-US" dirty="0"/>
              <a:t>消费者做出购买选择时往往会考虑自己的</a:t>
            </a:r>
            <a:r>
              <a:rPr lang="zh-CN" altLang="en-US" dirty="0">
                <a:solidFill>
                  <a:schemeClr val="hlink"/>
                </a:solidFill>
                <a:ea typeface="华文行楷" panose="02010800040101010101" pitchFamily="2" charset="-122"/>
              </a:rPr>
              <a:t>身份和地位</a:t>
            </a:r>
            <a:r>
              <a:rPr lang="zh-CN" altLang="en-US" dirty="0"/>
              <a:t>（</a:t>
            </a:r>
            <a:r>
              <a:rPr lang="en-US" altLang="zh-CN" dirty="0"/>
              <a:t>Status</a:t>
            </a:r>
            <a:r>
              <a:rPr lang="zh-CN" altLang="en-US" dirty="0"/>
              <a:t>），</a:t>
            </a:r>
            <a:r>
              <a:rPr lang="zh-CN" altLang="en-US" dirty="0">
                <a:solidFill>
                  <a:srgbClr val="C00000"/>
                </a:solidFill>
              </a:rPr>
              <a:t>企业把自己的产品或品牌变成某种身份或地位的标志或象征，将会吸引特定目标市场的顾客。</a:t>
            </a:r>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15</a:t>
            </a:fld>
            <a:endParaRPr lang="en-GB" altLang="en-GB"/>
          </a:p>
        </p:txBody>
      </p:sp>
      <p:pic>
        <p:nvPicPr>
          <p:cNvPr id="5" name="Picture 4" descr="d:\program files\360se6\User Data\temp\t0165999a9e282256d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407" y="4581128"/>
            <a:ext cx="2776661" cy="184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d:\program files\360se6\User Data\temp\t01fc645fabbebe551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3863" y="3385546"/>
            <a:ext cx="2663155" cy="201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d:\program files\360se6\User Data\temp\t01f503ecce407f2a2f.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1799" y="4552350"/>
            <a:ext cx="2811202" cy="1911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24520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307832" cy="5008564"/>
          </a:xfrm>
        </p:spPr>
        <p:txBody>
          <a:bodyPr/>
          <a:lstStyle/>
          <a:p>
            <a:pPr algn="just"/>
            <a:r>
              <a:rPr lang="en-US" altLang="zh-CN" sz="2400" dirty="0"/>
              <a:t>3.</a:t>
            </a:r>
            <a:r>
              <a:rPr lang="zh-CN" altLang="zh-CN" sz="2400" dirty="0"/>
              <a:t>个人因素</a:t>
            </a:r>
          </a:p>
          <a:p>
            <a:pPr algn="just"/>
            <a:r>
              <a:rPr lang="zh-CN" altLang="zh-CN" sz="2400" dirty="0"/>
              <a:t>（</a:t>
            </a:r>
            <a:r>
              <a:rPr lang="en-US" altLang="zh-CN" sz="2400" dirty="0"/>
              <a:t>1</a:t>
            </a:r>
            <a:r>
              <a:rPr lang="zh-CN" altLang="zh-CN" sz="2400" dirty="0"/>
              <a:t>）年龄、性别、职业和受教育程度</a:t>
            </a:r>
            <a:endParaRPr lang="en-US" altLang="zh-CN" sz="2400" dirty="0"/>
          </a:p>
          <a:p>
            <a:pPr lvl="1" algn="just"/>
            <a:r>
              <a:rPr lang="zh-CN" altLang="en-US" sz="2000" dirty="0">
                <a:latin typeface="+mn-ea"/>
                <a:ea typeface="+mn-ea"/>
              </a:rPr>
              <a:t>年轻消费者：突出时尚；追求个性；肯用高价购买名牌；具有明显冲动性且变化较强。</a:t>
            </a:r>
            <a:endParaRPr lang="en-US" altLang="zh-CN" sz="2000" dirty="0">
              <a:latin typeface="+mn-ea"/>
              <a:ea typeface="+mn-ea"/>
            </a:endParaRPr>
          </a:p>
          <a:p>
            <a:pPr lvl="1" algn="just"/>
            <a:r>
              <a:rPr lang="zh-CN" altLang="en-US" sz="2000" dirty="0">
                <a:latin typeface="+mn-ea"/>
                <a:ea typeface="+mn-ea"/>
              </a:rPr>
              <a:t>中年消费者：理智性强，冲动性小；计划性强，盲目性小；注重传统，创新性小。</a:t>
            </a:r>
            <a:endParaRPr lang="en-US" altLang="zh-CN" sz="2000" dirty="0">
              <a:latin typeface="+mn-ea"/>
              <a:ea typeface="+mn-ea"/>
            </a:endParaRPr>
          </a:p>
          <a:p>
            <a:pPr lvl="1" algn="just"/>
            <a:r>
              <a:rPr lang="zh-CN" altLang="en-US" sz="2000" dirty="0">
                <a:latin typeface="+mn-ea"/>
                <a:ea typeface="+mn-ea"/>
              </a:rPr>
              <a:t>老年消费者：怀旧心理强，品牌忠诚度高；注重实际，要求得到良好服务；较强补偿性消费心理。</a:t>
            </a:r>
            <a:endParaRPr lang="en-US" altLang="zh-CN" sz="2000" dirty="0">
              <a:latin typeface="+mn-ea"/>
              <a:ea typeface="+mn-ea"/>
            </a:endParaRPr>
          </a:p>
          <a:p>
            <a:pPr lvl="1" algn="just">
              <a:buFont typeface="Wingdings" panose="05000000000000000000" pitchFamily="2" charset="2"/>
              <a:buChar char="ü"/>
            </a:pPr>
            <a:r>
              <a:rPr lang="zh-CN" altLang="en-US" sz="2800" b="1" dirty="0">
                <a:solidFill>
                  <a:srgbClr val="C00000"/>
                </a:solidFill>
                <a:latin typeface="隶书" panose="02010509060101010101" pitchFamily="49" charset="-122"/>
                <a:ea typeface="隶书" panose="02010509060101010101" pitchFamily="49" charset="-122"/>
              </a:rPr>
              <a:t>营销人员不仅应注意消费者的生理年龄，更应关注其心理年龄</a:t>
            </a:r>
            <a:endParaRPr lang="en-US" altLang="zh-CN" sz="2800" b="1" dirty="0">
              <a:solidFill>
                <a:srgbClr val="C00000"/>
              </a:solidFill>
              <a:latin typeface="隶书" panose="02010509060101010101" pitchFamily="49" charset="-122"/>
              <a:ea typeface="隶书" panose="02010509060101010101" pitchFamily="49" charset="-122"/>
            </a:endParaRPr>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16</a:t>
            </a:fld>
            <a:endParaRPr lang="en-GB" altLang="en-GB"/>
          </a:p>
        </p:txBody>
      </p:sp>
    </p:spTree>
    <p:extLst>
      <p:ext uri="{BB962C8B-B14F-4D97-AF65-F5344CB8AC3E}">
        <p14:creationId xmlns:p14="http://schemas.microsoft.com/office/powerpoint/2010/main" val="251748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1000"/>
                                        <p:tgtEl>
                                          <p:spTgt spid="3">
                                            <p:txEl>
                                              <p:pRg st="5" end="5"/>
                                            </p:txEl>
                                          </p:spTgt>
                                        </p:tgtEl>
                                      </p:cBhvr>
                                    </p:animEffect>
                                    <p:anim calcmode="lin" valueType="num">
                                      <p:cBhvr>
                                        <p:cTn id="25"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379840" cy="5008564"/>
          </a:xfrm>
        </p:spPr>
        <p:txBody>
          <a:bodyPr/>
          <a:lstStyle/>
          <a:p>
            <a:pPr lvl="1">
              <a:buFont typeface="Wingdings" panose="05000000000000000000" pitchFamily="2" charset="2"/>
              <a:buChar char="ü"/>
            </a:pPr>
            <a:endParaRPr lang="en-US" altLang="zh-CN" sz="2400" dirty="0">
              <a:solidFill>
                <a:srgbClr val="C00000"/>
              </a:solidFill>
              <a:latin typeface="+mn-ea"/>
              <a:ea typeface="+mn-ea"/>
            </a:endParaRPr>
          </a:p>
          <a:p>
            <a:pPr lvl="1">
              <a:buFont typeface="Wingdings" panose="05000000000000000000" pitchFamily="2" charset="2"/>
              <a:buChar char="ü"/>
            </a:pPr>
            <a:endParaRPr lang="en-US" altLang="zh-CN" sz="2400" dirty="0">
              <a:solidFill>
                <a:srgbClr val="C00000"/>
              </a:solidFill>
              <a:latin typeface="+mn-ea"/>
              <a:ea typeface="+mn-ea"/>
            </a:endParaRPr>
          </a:p>
          <a:p>
            <a:pPr lvl="1">
              <a:buFont typeface="Wingdings" panose="05000000000000000000" pitchFamily="2" charset="2"/>
              <a:buChar char="ü"/>
            </a:pPr>
            <a:endParaRPr lang="en-US" altLang="zh-CN" sz="2400" dirty="0">
              <a:solidFill>
                <a:srgbClr val="C00000"/>
              </a:solidFill>
              <a:latin typeface="+mn-ea"/>
              <a:ea typeface="+mn-ea"/>
            </a:endParaRPr>
          </a:p>
          <a:p>
            <a:pPr lvl="1">
              <a:buFont typeface="Wingdings" panose="05000000000000000000" pitchFamily="2" charset="2"/>
              <a:buChar char="ü"/>
            </a:pPr>
            <a:endParaRPr lang="en-US" altLang="zh-CN" sz="2400" dirty="0">
              <a:solidFill>
                <a:srgbClr val="C00000"/>
              </a:solidFill>
              <a:latin typeface="+mn-ea"/>
              <a:ea typeface="+mn-ea"/>
            </a:endParaRPr>
          </a:p>
          <a:p>
            <a:pPr lvl="1">
              <a:buFont typeface="Wingdings" panose="05000000000000000000" pitchFamily="2" charset="2"/>
              <a:buChar char="ü"/>
            </a:pPr>
            <a:endParaRPr lang="en-US" altLang="zh-CN" sz="2400" dirty="0">
              <a:solidFill>
                <a:srgbClr val="C00000"/>
              </a:solidFill>
              <a:latin typeface="+mn-ea"/>
              <a:ea typeface="+mn-ea"/>
            </a:endParaRPr>
          </a:p>
          <a:p>
            <a:pPr lvl="1">
              <a:buFont typeface="Wingdings" panose="05000000000000000000" pitchFamily="2" charset="2"/>
              <a:buChar char="ü"/>
            </a:pPr>
            <a:endParaRPr lang="en-US" altLang="zh-CN" sz="2400" dirty="0">
              <a:solidFill>
                <a:srgbClr val="C00000"/>
              </a:solidFill>
              <a:latin typeface="+mn-ea"/>
              <a:ea typeface="+mn-ea"/>
            </a:endParaRPr>
          </a:p>
          <a:p>
            <a:pPr lvl="1">
              <a:buFont typeface="Wingdings" panose="05000000000000000000" pitchFamily="2" charset="2"/>
              <a:buChar char="ü"/>
            </a:pPr>
            <a:endParaRPr lang="en-US" altLang="zh-CN" sz="2400" dirty="0">
              <a:solidFill>
                <a:srgbClr val="C00000"/>
              </a:solidFill>
              <a:latin typeface="+mn-ea"/>
              <a:ea typeface="+mn-ea"/>
            </a:endParaRPr>
          </a:p>
          <a:p>
            <a:pPr lvl="1">
              <a:buFont typeface="Wingdings" panose="05000000000000000000" pitchFamily="2" charset="2"/>
              <a:buChar char="ü"/>
            </a:pPr>
            <a:r>
              <a:rPr lang="zh-CN" altLang="en-US" sz="2400" dirty="0">
                <a:solidFill>
                  <a:srgbClr val="C00000"/>
                </a:solidFill>
                <a:latin typeface="+mn-ea"/>
                <a:ea typeface="+mn-ea"/>
              </a:rPr>
              <a:t>男性消费者购物目的明确，决策比较理性；而女性消费者往往购物目的不够明确</a:t>
            </a:r>
            <a:endParaRPr lang="en-US" altLang="zh-CN" sz="2400" dirty="0">
              <a:solidFill>
                <a:srgbClr val="C00000"/>
              </a:solidFill>
              <a:latin typeface="+mn-ea"/>
              <a:ea typeface="+mn-ea"/>
            </a:endParaRPr>
          </a:p>
          <a:p>
            <a:pPr lvl="1">
              <a:buFont typeface="Wingdings" panose="05000000000000000000" pitchFamily="2" charset="2"/>
              <a:buChar char="ü"/>
            </a:pPr>
            <a:r>
              <a:rPr lang="zh-CN" altLang="en-US" sz="2400" dirty="0">
                <a:solidFill>
                  <a:srgbClr val="C00000"/>
                </a:solidFill>
                <a:latin typeface="+mn-ea"/>
                <a:ea typeface="+mn-ea"/>
                <a:hlinkClick r:id="rId2" action="ppaction://hlinkfile"/>
              </a:rPr>
              <a:t>女性消费力量的崛起</a:t>
            </a:r>
            <a:endParaRPr lang="zh-CN" altLang="en-US" sz="2400" dirty="0">
              <a:solidFill>
                <a:srgbClr val="C00000"/>
              </a:solidFill>
              <a:latin typeface="+mn-ea"/>
              <a:ea typeface="+mn-ea"/>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17</a:t>
            </a:fld>
            <a:endParaRPr lang="en-GB" altLang="en-GB"/>
          </a:p>
        </p:txBody>
      </p:sp>
      <p:grpSp>
        <p:nvGrpSpPr>
          <p:cNvPr id="5" name="组合 4"/>
          <p:cNvGrpSpPr/>
          <p:nvPr/>
        </p:nvGrpSpPr>
        <p:grpSpPr>
          <a:xfrm>
            <a:off x="1043608" y="1196752"/>
            <a:ext cx="6048672" cy="2880321"/>
            <a:chOff x="1476375" y="1341438"/>
            <a:chExt cx="6408738" cy="3263901"/>
          </a:xfrm>
        </p:grpSpPr>
        <p:sp>
          <p:nvSpPr>
            <p:cNvPr id="6" name="Text Box 14"/>
            <p:cNvSpPr txBox="1">
              <a:spLocks noChangeArrowheads="1"/>
            </p:cNvSpPr>
            <p:nvPr/>
          </p:nvSpPr>
          <p:spPr bwMode="auto">
            <a:xfrm>
              <a:off x="3838587" y="2636838"/>
              <a:ext cx="561964" cy="12255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kumimoji="1" lang="zh-CN" altLang="en-US" sz="2000" b="1" dirty="0">
                  <a:latin typeface="Times New Roman" panose="02020603050405020304" pitchFamily="18" charset="0"/>
                  <a:ea typeface="仿宋_GB2312" pitchFamily="49" charset="-122"/>
                </a:rPr>
                <a:t>男   性</a:t>
              </a:r>
            </a:p>
          </p:txBody>
        </p:sp>
        <p:sp>
          <p:nvSpPr>
            <p:cNvPr id="7" name="Text Box 15"/>
            <p:cNvSpPr txBox="1">
              <a:spLocks noChangeArrowheads="1"/>
            </p:cNvSpPr>
            <p:nvPr/>
          </p:nvSpPr>
          <p:spPr bwMode="auto">
            <a:xfrm>
              <a:off x="4443426" y="2636838"/>
              <a:ext cx="561964" cy="12255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2000" b="1" dirty="0">
                  <a:latin typeface="Times New Roman" panose="02020603050405020304" pitchFamily="18" charset="0"/>
                  <a:ea typeface="仿宋_GB2312" pitchFamily="49" charset="-122"/>
                </a:rPr>
                <a:t>女   性</a:t>
              </a:r>
              <a:endParaRPr kumimoji="1" lang="zh-CN" altLang="en-US" sz="2000" b="1" dirty="0">
                <a:latin typeface="Times New Roman" panose="02020603050405020304" pitchFamily="18" charset="0"/>
                <a:ea typeface="仿宋_GB2312" pitchFamily="49" charset="-122"/>
              </a:endParaRPr>
            </a:p>
          </p:txBody>
        </p:sp>
        <p:grpSp>
          <p:nvGrpSpPr>
            <p:cNvPr id="8" name="Group 16"/>
            <p:cNvGrpSpPr>
              <a:grpSpLocks/>
            </p:cNvGrpSpPr>
            <p:nvPr/>
          </p:nvGrpSpPr>
          <p:grpSpPr bwMode="auto">
            <a:xfrm>
              <a:off x="1547813" y="1797048"/>
              <a:ext cx="2290331" cy="958076"/>
              <a:chOff x="1156" y="1706"/>
              <a:chExt cx="1257" cy="381"/>
            </a:xfrm>
          </p:grpSpPr>
          <p:sp>
            <p:nvSpPr>
              <p:cNvPr id="30" name="Line 17"/>
              <p:cNvSpPr>
                <a:spLocks noChangeShapeType="1"/>
              </p:cNvSpPr>
              <p:nvPr/>
            </p:nvSpPr>
            <p:spPr bwMode="auto">
              <a:xfrm flipH="1" flipV="1">
                <a:off x="2018" y="1706"/>
                <a:ext cx="395" cy="38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1" name="Line 18"/>
              <p:cNvSpPr>
                <a:spLocks noChangeShapeType="1"/>
              </p:cNvSpPr>
              <p:nvPr/>
            </p:nvSpPr>
            <p:spPr bwMode="auto">
              <a:xfrm flipH="1">
                <a:off x="1156" y="1706"/>
                <a:ext cx="8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9" name="Text Box 19"/>
            <p:cNvSpPr txBox="1">
              <a:spLocks noChangeArrowheads="1"/>
            </p:cNvSpPr>
            <p:nvPr/>
          </p:nvSpPr>
          <p:spPr bwMode="auto">
            <a:xfrm>
              <a:off x="1547813" y="1341438"/>
              <a:ext cx="1800225" cy="54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000" dirty="0">
                  <a:latin typeface="Times New Roman" panose="02020603050405020304" pitchFamily="18" charset="0"/>
                </a:rPr>
                <a:t>更具理性</a:t>
              </a:r>
            </a:p>
          </p:txBody>
        </p:sp>
        <p:grpSp>
          <p:nvGrpSpPr>
            <p:cNvPr id="10" name="Group 20"/>
            <p:cNvGrpSpPr>
              <a:grpSpLocks/>
            </p:cNvGrpSpPr>
            <p:nvPr/>
          </p:nvGrpSpPr>
          <p:grpSpPr bwMode="auto">
            <a:xfrm flipH="1">
              <a:off x="5005388" y="1870075"/>
              <a:ext cx="2520950" cy="1008063"/>
              <a:chOff x="1156" y="1706"/>
              <a:chExt cx="1225" cy="363"/>
            </a:xfrm>
          </p:grpSpPr>
          <p:sp>
            <p:nvSpPr>
              <p:cNvPr id="28" name="Line 21"/>
              <p:cNvSpPr>
                <a:spLocks noChangeShapeType="1"/>
              </p:cNvSpPr>
              <p:nvPr/>
            </p:nvSpPr>
            <p:spPr bwMode="auto">
              <a:xfrm flipH="1" flipV="1">
                <a:off x="2018" y="1706"/>
                <a:ext cx="363" cy="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9" name="Line 22"/>
              <p:cNvSpPr>
                <a:spLocks noChangeShapeType="1"/>
              </p:cNvSpPr>
              <p:nvPr/>
            </p:nvSpPr>
            <p:spPr bwMode="auto">
              <a:xfrm flipH="1">
                <a:off x="1156" y="1706"/>
                <a:ext cx="8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1" name="Text Box 23"/>
            <p:cNvSpPr txBox="1">
              <a:spLocks noChangeArrowheads="1"/>
            </p:cNvSpPr>
            <p:nvPr/>
          </p:nvSpPr>
          <p:spPr bwMode="auto">
            <a:xfrm>
              <a:off x="5724525" y="1412875"/>
              <a:ext cx="2160588" cy="54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000" dirty="0">
                  <a:latin typeface="Times New Roman" panose="02020603050405020304" pitchFamily="18" charset="0"/>
                </a:rPr>
                <a:t>感情色彩更浓</a:t>
              </a:r>
            </a:p>
          </p:txBody>
        </p:sp>
        <p:grpSp>
          <p:nvGrpSpPr>
            <p:cNvPr id="12" name="Group 32"/>
            <p:cNvGrpSpPr>
              <a:grpSpLocks/>
            </p:cNvGrpSpPr>
            <p:nvPr/>
          </p:nvGrpSpPr>
          <p:grpSpPr bwMode="auto">
            <a:xfrm>
              <a:off x="1547813" y="3213098"/>
              <a:ext cx="2290331" cy="179619"/>
              <a:chOff x="1156" y="1706"/>
              <a:chExt cx="1257" cy="302"/>
            </a:xfrm>
          </p:grpSpPr>
          <p:sp>
            <p:nvSpPr>
              <p:cNvPr id="26" name="Line 33"/>
              <p:cNvSpPr>
                <a:spLocks noChangeShapeType="1"/>
              </p:cNvSpPr>
              <p:nvPr/>
            </p:nvSpPr>
            <p:spPr bwMode="auto">
              <a:xfrm flipH="1" flipV="1">
                <a:off x="2018" y="1706"/>
                <a:ext cx="395" cy="30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7" name="Line 34"/>
              <p:cNvSpPr>
                <a:spLocks noChangeShapeType="1"/>
              </p:cNvSpPr>
              <p:nvPr/>
            </p:nvSpPr>
            <p:spPr bwMode="auto">
              <a:xfrm flipH="1">
                <a:off x="1156" y="1706"/>
                <a:ext cx="8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3" name="Text Box 35"/>
            <p:cNvSpPr txBox="1">
              <a:spLocks noChangeArrowheads="1"/>
            </p:cNvSpPr>
            <p:nvPr/>
          </p:nvSpPr>
          <p:spPr bwMode="auto">
            <a:xfrm>
              <a:off x="1476375" y="4005263"/>
              <a:ext cx="1800225" cy="54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000" dirty="0">
                  <a:latin typeface="Times New Roman" panose="02020603050405020304" pitchFamily="18" charset="0"/>
                </a:rPr>
                <a:t>稳定性强</a:t>
              </a:r>
            </a:p>
          </p:txBody>
        </p:sp>
        <p:sp>
          <p:nvSpPr>
            <p:cNvPr id="14" name="Text Box 36"/>
            <p:cNvSpPr txBox="1">
              <a:spLocks noChangeArrowheads="1"/>
            </p:cNvSpPr>
            <p:nvPr/>
          </p:nvSpPr>
          <p:spPr bwMode="auto">
            <a:xfrm>
              <a:off x="5773110" y="2696087"/>
              <a:ext cx="1655761" cy="54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000" dirty="0">
                  <a:latin typeface="Times New Roman" panose="02020603050405020304" pitchFamily="18" charset="0"/>
                </a:rPr>
                <a:t>灵活性强</a:t>
              </a:r>
            </a:p>
          </p:txBody>
        </p:sp>
        <p:grpSp>
          <p:nvGrpSpPr>
            <p:cNvPr id="15" name="Group 37"/>
            <p:cNvGrpSpPr>
              <a:grpSpLocks/>
            </p:cNvGrpSpPr>
            <p:nvPr/>
          </p:nvGrpSpPr>
          <p:grpSpPr bwMode="auto">
            <a:xfrm flipH="1">
              <a:off x="5005388" y="3213100"/>
              <a:ext cx="2590800" cy="168275"/>
              <a:chOff x="1156" y="1706"/>
              <a:chExt cx="1225" cy="363"/>
            </a:xfrm>
          </p:grpSpPr>
          <p:sp>
            <p:nvSpPr>
              <p:cNvPr id="24" name="Line 38"/>
              <p:cNvSpPr>
                <a:spLocks noChangeShapeType="1"/>
              </p:cNvSpPr>
              <p:nvPr/>
            </p:nvSpPr>
            <p:spPr bwMode="auto">
              <a:xfrm flipH="1" flipV="1">
                <a:off x="2018" y="1706"/>
                <a:ext cx="363" cy="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5" name="Line 39"/>
              <p:cNvSpPr>
                <a:spLocks noChangeShapeType="1"/>
              </p:cNvSpPr>
              <p:nvPr/>
            </p:nvSpPr>
            <p:spPr bwMode="auto">
              <a:xfrm flipH="1">
                <a:off x="1156" y="1706"/>
                <a:ext cx="8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6" name="Group 48"/>
            <p:cNvGrpSpPr>
              <a:grpSpLocks/>
            </p:cNvGrpSpPr>
            <p:nvPr/>
          </p:nvGrpSpPr>
          <p:grpSpPr bwMode="auto">
            <a:xfrm flipV="1">
              <a:off x="1547813" y="3862428"/>
              <a:ext cx="2415519" cy="742911"/>
              <a:chOff x="1156" y="1706"/>
              <a:chExt cx="1208" cy="375"/>
            </a:xfrm>
          </p:grpSpPr>
          <p:sp>
            <p:nvSpPr>
              <p:cNvPr id="22" name="Line 49"/>
              <p:cNvSpPr>
                <a:spLocks noChangeShapeType="1"/>
              </p:cNvSpPr>
              <p:nvPr/>
            </p:nvSpPr>
            <p:spPr bwMode="auto">
              <a:xfrm flipH="1" flipV="1">
                <a:off x="2018" y="1706"/>
                <a:ext cx="346" cy="3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3" name="Line 50"/>
              <p:cNvSpPr>
                <a:spLocks noChangeShapeType="1"/>
              </p:cNvSpPr>
              <p:nvPr/>
            </p:nvSpPr>
            <p:spPr bwMode="auto">
              <a:xfrm flipH="1">
                <a:off x="1156" y="1706"/>
                <a:ext cx="8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7" name="Text Box 51"/>
            <p:cNvSpPr txBox="1">
              <a:spLocks noChangeArrowheads="1"/>
            </p:cNvSpPr>
            <p:nvPr/>
          </p:nvSpPr>
          <p:spPr bwMode="auto">
            <a:xfrm>
              <a:off x="1476375" y="2708275"/>
              <a:ext cx="1800225" cy="54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000" dirty="0">
                  <a:latin typeface="Times New Roman" panose="02020603050405020304" pitchFamily="18" charset="0"/>
                </a:rPr>
                <a:t>果断、迅速</a:t>
              </a:r>
            </a:p>
          </p:txBody>
        </p:sp>
        <p:sp>
          <p:nvSpPr>
            <p:cNvPr id="18" name="Text Box 52"/>
            <p:cNvSpPr txBox="1">
              <a:spLocks noChangeArrowheads="1"/>
            </p:cNvSpPr>
            <p:nvPr/>
          </p:nvSpPr>
          <p:spPr bwMode="auto">
            <a:xfrm>
              <a:off x="5795356" y="4005263"/>
              <a:ext cx="1727200" cy="540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zh-CN" altLang="en-US" sz="2000" dirty="0">
                  <a:latin typeface="Times New Roman" panose="02020603050405020304" pitchFamily="18" charset="0"/>
                </a:rPr>
                <a:t>波动性强</a:t>
              </a:r>
            </a:p>
          </p:txBody>
        </p:sp>
        <p:grpSp>
          <p:nvGrpSpPr>
            <p:cNvPr id="19" name="Group 53"/>
            <p:cNvGrpSpPr>
              <a:grpSpLocks/>
            </p:cNvGrpSpPr>
            <p:nvPr/>
          </p:nvGrpSpPr>
          <p:grpSpPr bwMode="auto">
            <a:xfrm flipH="1" flipV="1">
              <a:off x="4932363" y="3862388"/>
              <a:ext cx="2663825" cy="742950"/>
              <a:chOff x="1156" y="1706"/>
              <a:chExt cx="1225" cy="363"/>
            </a:xfrm>
          </p:grpSpPr>
          <p:sp>
            <p:nvSpPr>
              <p:cNvPr id="20" name="Line 54"/>
              <p:cNvSpPr>
                <a:spLocks noChangeShapeType="1"/>
              </p:cNvSpPr>
              <p:nvPr/>
            </p:nvSpPr>
            <p:spPr bwMode="auto">
              <a:xfrm flipH="1" flipV="1">
                <a:off x="2018" y="1706"/>
                <a:ext cx="363" cy="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55"/>
              <p:cNvSpPr>
                <a:spLocks noChangeShapeType="1"/>
              </p:cNvSpPr>
              <p:nvPr/>
            </p:nvSpPr>
            <p:spPr bwMode="auto">
              <a:xfrm flipH="1">
                <a:off x="1156" y="1706"/>
                <a:ext cx="86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spTree>
    <p:extLst>
      <p:ext uri="{BB962C8B-B14F-4D97-AF65-F5344CB8AC3E}">
        <p14:creationId xmlns:p14="http://schemas.microsoft.com/office/powerpoint/2010/main" val="616401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zh-CN" dirty="0"/>
              <a:t>（</a:t>
            </a:r>
            <a:r>
              <a:rPr lang="en-US" altLang="zh-CN" dirty="0"/>
              <a:t>2</a:t>
            </a:r>
            <a:r>
              <a:rPr lang="zh-CN" altLang="zh-CN" dirty="0"/>
              <a:t>）经济状况</a:t>
            </a:r>
          </a:p>
          <a:p>
            <a:r>
              <a:rPr lang="zh-CN" altLang="zh-CN" dirty="0"/>
              <a:t>（</a:t>
            </a:r>
            <a:r>
              <a:rPr lang="en-US" altLang="zh-CN" dirty="0"/>
              <a:t>3</a:t>
            </a:r>
            <a:r>
              <a:rPr lang="zh-CN" altLang="zh-CN" dirty="0"/>
              <a:t>）生活方式、个性和自我形象</a:t>
            </a:r>
            <a:endParaRPr lang="en-US" altLang="zh-CN" dirty="0"/>
          </a:p>
          <a:p>
            <a:endParaRPr lang="zh-CN" altLang="zh-CN"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18</a:t>
            </a:fld>
            <a:endParaRPr lang="en-GB" altLang="en-GB"/>
          </a:p>
        </p:txBody>
      </p:sp>
      <p:grpSp>
        <p:nvGrpSpPr>
          <p:cNvPr id="80" name="组合 79"/>
          <p:cNvGrpSpPr/>
          <p:nvPr/>
        </p:nvGrpSpPr>
        <p:grpSpPr>
          <a:xfrm>
            <a:off x="827584" y="2276872"/>
            <a:ext cx="8422902" cy="3456161"/>
            <a:chOff x="109538" y="1916113"/>
            <a:chExt cx="8996362" cy="3744912"/>
          </a:xfrm>
        </p:grpSpPr>
        <p:sp>
          <p:nvSpPr>
            <p:cNvPr id="33" name="AutoShape 37"/>
            <p:cNvSpPr>
              <a:spLocks noChangeArrowheads="1"/>
            </p:cNvSpPr>
            <p:nvPr/>
          </p:nvSpPr>
          <p:spPr bwMode="gray">
            <a:xfrm>
              <a:off x="844550" y="5145088"/>
              <a:ext cx="2057400" cy="515937"/>
            </a:xfrm>
            <a:prstGeom prst="roundRect">
              <a:avLst>
                <a:gd name="adj" fmla="val 50000"/>
              </a:avLst>
            </a:prstGeom>
            <a:noFill/>
            <a:ln w="38100" algn="ctr">
              <a:solidFill>
                <a:schemeClr val="tx1"/>
              </a:solidFill>
              <a:round/>
            </a:ln>
            <a:effectLst/>
          </p:spPr>
          <p:txBody>
            <a:bodyPr wrap="none" anchor="ctr"/>
            <a:lstStyle/>
            <a:p>
              <a:pPr algn="ctr" eaLnBrk="0" hangingPunct="0">
                <a:buFontTx/>
                <a:buNone/>
                <a:defRPr/>
              </a:pPr>
              <a:r>
                <a:rPr lang="zh-CN" altLang="en-US">
                  <a:effectLst>
                    <a:outerShdw blurRad="38100" dist="38100" dir="2700000" algn="tl">
                      <a:srgbClr val="C0C0C0"/>
                    </a:outerShdw>
                  </a:effectLst>
                </a:rPr>
                <a:t>生活方式</a:t>
              </a:r>
            </a:p>
          </p:txBody>
        </p:sp>
        <p:sp>
          <p:nvSpPr>
            <p:cNvPr id="34" name="AutoShape 38"/>
            <p:cNvSpPr>
              <a:spLocks noChangeArrowheads="1"/>
            </p:cNvSpPr>
            <p:nvPr/>
          </p:nvSpPr>
          <p:spPr bwMode="gray">
            <a:xfrm>
              <a:off x="3578225" y="5145088"/>
              <a:ext cx="2057400" cy="515937"/>
            </a:xfrm>
            <a:prstGeom prst="roundRect">
              <a:avLst>
                <a:gd name="adj" fmla="val 50000"/>
              </a:avLst>
            </a:prstGeom>
            <a:noFill/>
            <a:ln w="38100" algn="ctr">
              <a:solidFill>
                <a:schemeClr val="tx1"/>
              </a:solidFill>
              <a:round/>
            </a:ln>
            <a:effectLst/>
          </p:spPr>
          <p:txBody>
            <a:bodyPr wrap="none" anchor="ctr"/>
            <a:lstStyle/>
            <a:p>
              <a:pPr algn="ctr" eaLnBrk="0" hangingPunct="0">
                <a:buFontTx/>
                <a:buNone/>
                <a:defRPr/>
              </a:pPr>
              <a:r>
                <a:rPr lang="zh-CN" altLang="en-US">
                  <a:effectLst>
                    <a:outerShdw blurRad="38100" dist="38100" dir="2700000" algn="tl">
                      <a:srgbClr val="C0C0C0"/>
                    </a:outerShdw>
                  </a:effectLst>
                </a:rPr>
                <a:t>个性</a:t>
              </a:r>
            </a:p>
          </p:txBody>
        </p:sp>
        <p:sp>
          <p:nvSpPr>
            <p:cNvPr id="35" name="AutoShape 39"/>
            <p:cNvSpPr>
              <a:spLocks noChangeArrowheads="1"/>
            </p:cNvSpPr>
            <p:nvPr/>
          </p:nvSpPr>
          <p:spPr bwMode="gray">
            <a:xfrm>
              <a:off x="6330950" y="5145088"/>
              <a:ext cx="2057400" cy="515937"/>
            </a:xfrm>
            <a:prstGeom prst="roundRect">
              <a:avLst>
                <a:gd name="adj" fmla="val 50000"/>
              </a:avLst>
            </a:prstGeom>
            <a:noFill/>
            <a:ln w="38100" algn="ctr">
              <a:solidFill>
                <a:schemeClr val="tx1"/>
              </a:solidFill>
              <a:round/>
            </a:ln>
            <a:effectLst/>
          </p:spPr>
          <p:txBody>
            <a:bodyPr wrap="none" anchor="ctr"/>
            <a:lstStyle/>
            <a:p>
              <a:pPr algn="ctr" eaLnBrk="0" hangingPunct="0">
                <a:buFontTx/>
                <a:buNone/>
                <a:defRPr/>
              </a:pPr>
              <a:r>
                <a:rPr lang="zh-CN" altLang="en-US" dirty="0">
                  <a:effectLst>
                    <a:outerShdw blurRad="38100" dist="38100" dir="2700000" algn="tl">
                      <a:srgbClr val="C0C0C0"/>
                    </a:outerShdw>
                  </a:effectLst>
                </a:rPr>
                <a:t>自我形象</a:t>
              </a:r>
            </a:p>
          </p:txBody>
        </p:sp>
        <p:grpSp>
          <p:nvGrpSpPr>
            <p:cNvPr id="36" name="Group 45"/>
            <p:cNvGrpSpPr>
              <a:grpSpLocks/>
            </p:cNvGrpSpPr>
            <p:nvPr/>
          </p:nvGrpSpPr>
          <p:grpSpPr bwMode="auto">
            <a:xfrm>
              <a:off x="109538" y="1916113"/>
              <a:ext cx="3238500" cy="3240033"/>
              <a:chOff x="249" y="1842"/>
              <a:chExt cx="2113" cy="2114"/>
            </a:xfrm>
          </p:grpSpPr>
          <p:grpSp>
            <p:nvGrpSpPr>
              <p:cNvPr id="37" name="Group 44"/>
              <p:cNvGrpSpPr>
                <a:grpSpLocks/>
              </p:cNvGrpSpPr>
              <p:nvPr/>
            </p:nvGrpSpPr>
            <p:grpSpPr bwMode="auto">
              <a:xfrm>
                <a:off x="249" y="1842"/>
                <a:ext cx="2113" cy="2113"/>
                <a:chOff x="411" y="2251"/>
                <a:chExt cx="1361" cy="1361"/>
              </a:xfrm>
            </p:grpSpPr>
            <p:sp>
              <p:nvSpPr>
                <p:cNvPr id="39" name="Oval 12"/>
                <p:cNvSpPr>
                  <a:spLocks noChangeArrowheads="1"/>
                </p:cNvSpPr>
                <p:nvPr/>
              </p:nvSpPr>
              <p:spPr bwMode="gray">
                <a:xfrm>
                  <a:off x="411" y="2251"/>
                  <a:ext cx="1361" cy="1361"/>
                </a:xfrm>
                <a:prstGeom prst="ellipse">
                  <a:avLst/>
                </a:prstGeom>
                <a:gradFill rotWithShape="1">
                  <a:gsLst>
                    <a:gs pos="0">
                      <a:schemeClr val="folHlink">
                        <a:gamma/>
                        <a:tint val="0"/>
                        <a:invGamma/>
                      </a:schemeClr>
                    </a:gs>
                    <a:gs pos="50000">
                      <a:schemeClr val="folHlink"/>
                    </a:gs>
                    <a:gs pos="100000">
                      <a:schemeClr val="folHlink">
                        <a:gamma/>
                        <a:tint val="0"/>
                        <a:invGamma/>
                      </a:schemeClr>
                    </a:gs>
                  </a:gsLst>
                  <a:lin ang="2700000" scaled="1"/>
                </a:gradFill>
                <a:ln w="38100" algn="ctr">
                  <a:noFill/>
                  <a:round/>
                </a:ln>
                <a:effectLst/>
              </p:spPr>
              <p:txBody>
                <a:bodyPr wrap="none" anchor="ctr">
                  <a:spAutoFit/>
                </a:bodyPr>
                <a:lstStyle/>
                <a:p>
                  <a:pPr>
                    <a:buFontTx/>
                    <a:buNone/>
                    <a:defRPr/>
                  </a:pPr>
                  <a:endParaRPr lang="zh-CN" altLang="en-US">
                    <a:latin typeface="Arial" charset="0"/>
                  </a:endParaRPr>
                </a:p>
              </p:txBody>
            </p:sp>
            <p:sp>
              <p:nvSpPr>
                <p:cNvPr id="40" name="Oval 14"/>
                <p:cNvSpPr>
                  <a:spLocks noChangeArrowheads="1"/>
                </p:cNvSpPr>
                <p:nvPr/>
              </p:nvSpPr>
              <p:spPr bwMode="gray">
                <a:xfrm>
                  <a:off x="500" y="2340"/>
                  <a:ext cx="1184" cy="1184"/>
                </a:xfrm>
                <a:prstGeom prst="ellipse">
                  <a:avLst/>
                </a:prstGeom>
                <a:gradFill rotWithShape="1">
                  <a:gsLst>
                    <a:gs pos="0">
                      <a:schemeClr val="folHlink">
                        <a:gamma/>
                        <a:shade val="54118"/>
                        <a:invGamma/>
                      </a:schemeClr>
                    </a:gs>
                    <a:gs pos="50000">
                      <a:schemeClr val="folHlink"/>
                    </a:gs>
                    <a:gs pos="100000">
                      <a:schemeClr val="folHlink">
                        <a:gamma/>
                        <a:shade val="54118"/>
                        <a:invGamma/>
                      </a:schemeClr>
                    </a:gs>
                  </a:gsLst>
                  <a:lin ang="18900000" scaled="1"/>
                </a:gradFill>
                <a:ln w="38100" algn="ctr">
                  <a:noFill/>
                  <a:round/>
                </a:ln>
                <a:effectLst/>
              </p:spPr>
              <p:txBody>
                <a:bodyPr anchor="ctr">
                  <a:spAutoFit/>
                </a:bodyPr>
                <a:lstStyle/>
                <a:p>
                  <a:pPr>
                    <a:buFontTx/>
                    <a:buNone/>
                    <a:defRPr/>
                  </a:pPr>
                  <a:endParaRPr lang="zh-CN" altLang="en-US">
                    <a:latin typeface="Arial" charset="0"/>
                  </a:endParaRPr>
                </a:p>
              </p:txBody>
            </p:sp>
            <p:sp>
              <p:nvSpPr>
                <p:cNvPr id="41" name="Oval 15"/>
                <p:cNvSpPr>
                  <a:spLocks noChangeArrowheads="1"/>
                </p:cNvSpPr>
                <p:nvPr/>
              </p:nvSpPr>
              <p:spPr bwMode="gray">
                <a:xfrm>
                  <a:off x="501" y="2342"/>
                  <a:ext cx="1183" cy="1184"/>
                </a:xfrm>
                <a:prstGeom prst="ellipse">
                  <a:avLst/>
                </a:prstGeom>
                <a:gradFill rotWithShape="1">
                  <a:gsLst>
                    <a:gs pos="0">
                      <a:schemeClr val="folHlink">
                        <a:gamma/>
                        <a:shade val="63529"/>
                        <a:invGamma/>
                      </a:schemeClr>
                    </a:gs>
                    <a:gs pos="100000">
                      <a:schemeClr val="folHlink">
                        <a:alpha val="0"/>
                      </a:schemeClr>
                    </a:gs>
                  </a:gsLst>
                  <a:lin ang="2700000" scaled="1"/>
                </a:gradFill>
                <a:ln w="38100" algn="ctr">
                  <a:noFill/>
                  <a:round/>
                </a:ln>
                <a:effectLst/>
              </p:spPr>
              <p:txBody>
                <a:bodyPr anchor="ctr">
                  <a:spAutoFit/>
                </a:bodyPr>
                <a:lstStyle/>
                <a:p>
                  <a:pPr>
                    <a:buFontTx/>
                    <a:buNone/>
                    <a:defRPr/>
                  </a:pPr>
                  <a:endParaRPr lang="zh-CN" altLang="en-US">
                    <a:latin typeface="Arial" charset="0"/>
                  </a:endParaRPr>
                </a:p>
              </p:txBody>
            </p:sp>
            <p:sp>
              <p:nvSpPr>
                <p:cNvPr id="42" name="Oval 16"/>
                <p:cNvSpPr>
                  <a:spLocks noChangeArrowheads="1"/>
                </p:cNvSpPr>
                <p:nvPr/>
              </p:nvSpPr>
              <p:spPr bwMode="auto">
                <a:xfrm>
                  <a:off x="559" y="2399"/>
                  <a:ext cx="1065" cy="1065"/>
                </a:xfrm>
                <a:prstGeom prst="ellipse">
                  <a:avLst/>
                </a:prstGeom>
                <a:solidFill>
                  <a:srgbClr val="333333"/>
                </a:solidFill>
                <a:ln>
                  <a:noFill/>
                </a:ln>
                <a:extLst>
                  <a:ext uri="{91240B29-F687-4F45-9708-019B960494DF}">
                    <a14:hiddenLine xmlns:a14="http://schemas.microsoft.com/office/drawing/2010/main" w="38100">
                      <a:solidFill>
                        <a:srgbClr val="000000"/>
                      </a:solidFill>
                      <a:round/>
                      <a:headEnd/>
                      <a:tailEnd/>
                    </a14:hiddenLine>
                  </a:ext>
                </a:extLst>
              </p:spPr>
              <p:txBody>
                <a:bodyPr anchor="ctr">
                  <a:spAutoFit/>
                </a:bodyPr>
                <a:lstStyle/>
                <a:p>
                  <a:endParaRPr lang="zh-CN" altLang="en-US">
                    <a:latin typeface="Arial" panose="020B0604020202020204" pitchFamily="34" charset="0"/>
                  </a:endParaRPr>
                </a:p>
              </p:txBody>
            </p:sp>
            <p:grpSp>
              <p:nvGrpSpPr>
                <p:cNvPr id="43" name="Group 43"/>
                <p:cNvGrpSpPr>
                  <a:grpSpLocks/>
                </p:cNvGrpSpPr>
                <p:nvPr/>
              </p:nvGrpSpPr>
              <p:grpSpPr bwMode="auto">
                <a:xfrm>
                  <a:off x="411" y="2251"/>
                  <a:ext cx="1361" cy="1361"/>
                  <a:chOff x="411" y="2251"/>
                  <a:chExt cx="1361" cy="1361"/>
                </a:xfrm>
              </p:grpSpPr>
              <p:sp>
                <p:nvSpPr>
                  <p:cNvPr id="44" name="Oval 13"/>
                  <p:cNvSpPr>
                    <a:spLocks noChangeArrowheads="1"/>
                  </p:cNvSpPr>
                  <p:nvPr/>
                </p:nvSpPr>
                <p:spPr bwMode="gray">
                  <a:xfrm>
                    <a:off x="411" y="2251"/>
                    <a:ext cx="1361" cy="1361"/>
                  </a:xfrm>
                  <a:prstGeom prst="ellipse">
                    <a:avLst/>
                  </a:prstGeom>
                  <a:gradFill rotWithShape="1">
                    <a:gsLst>
                      <a:gs pos="0">
                        <a:schemeClr val="folHlink">
                          <a:alpha val="32001"/>
                        </a:schemeClr>
                      </a:gs>
                      <a:gs pos="100000">
                        <a:schemeClr val="folHlink">
                          <a:gamma/>
                          <a:shade val="0"/>
                          <a:invGamma/>
                          <a:alpha val="89999"/>
                        </a:schemeClr>
                      </a:gs>
                    </a:gsLst>
                    <a:lin ang="2700000" scaled="1"/>
                  </a:gradFill>
                  <a:ln w="38100" algn="ctr">
                    <a:noFill/>
                    <a:round/>
                  </a:ln>
                  <a:effectLst/>
                </p:spPr>
                <p:txBody>
                  <a:bodyPr wrap="none" anchor="ctr">
                    <a:spAutoFit/>
                  </a:bodyPr>
                  <a:lstStyle/>
                  <a:p>
                    <a:pPr>
                      <a:buFontTx/>
                      <a:buNone/>
                      <a:defRPr/>
                    </a:pPr>
                    <a:endParaRPr lang="zh-CN" altLang="en-US">
                      <a:latin typeface="Arial" charset="0"/>
                    </a:endParaRPr>
                  </a:p>
                </p:txBody>
              </p:sp>
              <p:grpSp>
                <p:nvGrpSpPr>
                  <p:cNvPr id="45" name="Group 17"/>
                  <p:cNvGrpSpPr>
                    <a:grpSpLocks/>
                  </p:cNvGrpSpPr>
                  <p:nvPr/>
                </p:nvGrpSpPr>
                <p:grpSpPr bwMode="auto">
                  <a:xfrm>
                    <a:off x="576" y="2415"/>
                    <a:ext cx="1031" cy="1031"/>
                    <a:chOff x="4166" y="1706"/>
                    <a:chExt cx="1252" cy="1252"/>
                  </a:xfrm>
                </p:grpSpPr>
                <p:sp>
                  <p:nvSpPr>
                    <p:cNvPr id="46" name="Oval 18"/>
                    <p:cNvSpPr>
                      <a:spLocks noChangeArrowheads="1"/>
                    </p:cNvSpPr>
                    <p:nvPr/>
                  </p:nvSpPr>
                  <p:spPr bwMode="auto">
                    <a:xfrm>
                      <a:off x="4166" y="1706"/>
                      <a:ext cx="1252" cy="125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a:latin typeface="Arial" panose="020B0604020202020204" pitchFamily="34" charset="0"/>
                      </a:endParaRPr>
                    </a:p>
                  </p:txBody>
                </p:sp>
                <p:sp>
                  <p:nvSpPr>
                    <p:cNvPr id="47" name="Oval 19"/>
                    <p:cNvSpPr>
                      <a:spLocks noChangeArrowheads="1"/>
                    </p:cNvSpPr>
                    <p:nvPr/>
                  </p:nvSpPr>
                  <p:spPr bwMode="auto">
                    <a:xfrm>
                      <a:off x="4182" y="1713"/>
                      <a:ext cx="1222" cy="122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a:latin typeface="Arial" panose="020B0604020202020204" pitchFamily="34" charset="0"/>
                      </a:endParaRPr>
                    </a:p>
                  </p:txBody>
                </p:sp>
                <p:sp>
                  <p:nvSpPr>
                    <p:cNvPr id="48" name="Oval 20"/>
                    <p:cNvSpPr>
                      <a:spLocks noChangeArrowheads="1"/>
                    </p:cNvSpPr>
                    <p:nvPr/>
                  </p:nvSpPr>
                  <p:spPr bwMode="auto">
                    <a:xfrm>
                      <a:off x="4195" y="1725"/>
                      <a:ext cx="1162" cy="1141"/>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a:latin typeface="Arial" panose="020B0604020202020204" pitchFamily="34" charset="0"/>
                      </a:endParaRPr>
                    </a:p>
                  </p:txBody>
                </p:sp>
                <p:sp>
                  <p:nvSpPr>
                    <p:cNvPr id="49" name="Oval 21"/>
                    <p:cNvSpPr>
                      <a:spLocks noChangeArrowheads="1"/>
                    </p:cNvSpPr>
                    <p:nvPr/>
                  </p:nvSpPr>
                  <p:spPr bwMode="auto">
                    <a:xfrm>
                      <a:off x="4263" y="1757"/>
                      <a:ext cx="1033" cy="926"/>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a:latin typeface="Arial" panose="020B0604020202020204" pitchFamily="34" charset="0"/>
                      </a:endParaRPr>
                    </a:p>
                  </p:txBody>
                </p:sp>
              </p:grpSp>
            </p:grpSp>
          </p:grpSp>
          <p:sp>
            <p:nvSpPr>
              <p:cNvPr id="38" name="Text Box 40"/>
              <p:cNvSpPr txBox="1">
                <a:spLocks noChangeArrowheads="1"/>
              </p:cNvSpPr>
              <p:nvPr/>
            </p:nvSpPr>
            <p:spPr bwMode="auto">
              <a:xfrm>
                <a:off x="468" y="2402"/>
                <a:ext cx="1687" cy="1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spcBef>
                    <a:spcPct val="20000"/>
                  </a:spcBef>
                  <a:buClr>
                    <a:schemeClr val="accent2"/>
                  </a:buClr>
                  <a:buFont typeface="Wingdings" panose="05000000000000000000" pitchFamily="2" charset="2"/>
                  <a:buChar char="p"/>
                </a:pPr>
                <a:r>
                  <a:rPr lang="zh-CN" altLang="en-US" sz="2000" dirty="0">
                    <a:latin typeface="楷体_GB2312" pitchFamily="49" charset="-122"/>
                    <a:ea typeface="楷体_GB2312" pitchFamily="49" charset="-122"/>
                  </a:rPr>
                  <a:t>是个人表达自己心里的生活模式。</a:t>
                </a:r>
                <a:endParaRPr lang="en-US" altLang="zh-CN" sz="2000" dirty="0">
                  <a:latin typeface="楷体_GB2312" pitchFamily="49" charset="-122"/>
                  <a:ea typeface="楷体_GB2312" pitchFamily="49" charset="-122"/>
                </a:endParaRPr>
              </a:p>
              <a:p>
                <a:pPr algn="ctr">
                  <a:spcBef>
                    <a:spcPct val="20000"/>
                  </a:spcBef>
                  <a:buClr>
                    <a:schemeClr val="accent2"/>
                  </a:buClr>
                  <a:buFont typeface="Wingdings" panose="05000000000000000000" pitchFamily="2" charset="2"/>
                  <a:buChar char="p"/>
                </a:pPr>
                <a:r>
                  <a:rPr lang="en-US" altLang="zh-CN" sz="2000" dirty="0">
                    <a:latin typeface="楷体_GB2312" pitchFamily="49" charset="-122"/>
                    <a:ea typeface="楷体_GB2312" pitchFamily="49" charset="-122"/>
                  </a:rPr>
                  <a:t>VALS</a:t>
                </a:r>
                <a:r>
                  <a:rPr lang="zh-CN" altLang="en-US" sz="2000" dirty="0">
                    <a:latin typeface="楷体_GB2312" pitchFamily="49" charset="-122"/>
                    <a:ea typeface="楷体_GB2312" pitchFamily="49" charset="-122"/>
                  </a:rPr>
                  <a:t>分类方法</a:t>
                </a:r>
              </a:p>
              <a:p>
                <a:pPr algn="ctr">
                  <a:spcBef>
                    <a:spcPct val="20000"/>
                  </a:spcBef>
                  <a:buClr>
                    <a:schemeClr val="accent2"/>
                  </a:buClr>
                  <a:buFont typeface="Wingdings" panose="05000000000000000000" pitchFamily="2" charset="2"/>
                  <a:buNone/>
                </a:pPr>
                <a:r>
                  <a:rPr lang="en-US" altLang="zh-CN" sz="2000" dirty="0">
                    <a:latin typeface="楷体_GB2312" pitchFamily="49" charset="-122"/>
                    <a:ea typeface="楷体_GB2312" pitchFamily="49" charset="-122"/>
                  </a:rPr>
                  <a:t>values and lifestyles)</a:t>
                </a:r>
              </a:p>
              <a:p>
                <a:pPr algn="ctr">
                  <a:spcBef>
                    <a:spcPct val="20000"/>
                  </a:spcBef>
                  <a:buClr>
                    <a:schemeClr val="accent2"/>
                  </a:buClr>
                  <a:buFont typeface="Wingdings" panose="05000000000000000000" pitchFamily="2" charset="2"/>
                  <a:buChar char="p"/>
                </a:pPr>
                <a:endParaRPr lang="en-US" altLang="zh-CN" sz="2400" dirty="0">
                  <a:solidFill>
                    <a:srgbClr val="000000"/>
                  </a:solidFill>
                  <a:latin typeface="楷体_GB2312" pitchFamily="49" charset="-122"/>
                  <a:ea typeface="楷体_GB2312" pitchFamily="49" charset="-122"/>
                </a:endParaRPr>
              </a:p>
            </p:txBody>
          </p:sp>
        </p:grpSp>
        <p:grpSp>
          <p:nvGrpSpPr>
            <p:cNvPr id="50" name="Group 68"/>
            <p:cNvGrpSpPr>
              <a:grpSpLocks/>
            </p:cNvGrpSpPr>
            <p:nvPr/>
          </p:nvGrpSpPr>
          <p:grpSpPr bwMode="auto">
            <a:xfrm>
              <a:off x="2987675" y="1916113"/>
              <a:ext cx="3238500" cy="3238500"/>
              <a:chOff x="2200" y="2207"/>
              <a:chExt cx="2113" cy="2113"/>
            </a:xfrm>
          </p:grpSpPr>
          <p:grpSp>
            <p:nvGrpSpPr>
              <p:cNvPr id="51" name="Group 66"/>
              <p:cNvGrpSpPr>
                <a:grpSpLocks/>
              </p:cNvGrpSpPr>
              <p:nvPr/>
            </p:nvGrpSpPr>
            <p:grpSpPr bwMode="auto">
              <a:xfrm>
                <a:off x="2200" y="2207"/>
                <a:ext cx="2113" cy="2113"/>
                <a:chOff x="2135" y="2255"/>
                <a:chExt cx="1361" cy="1361"/>
              </a:xfrm>
            </p:grpSpPr>
            <p:sp>
              <p:nvSpPr>
                <p:cNvPr id="53" name="Oval 22"/>
                <p:cNvSpPr>
                  <a:spLocks noChangeArrowheads="1"/>
                </p:cNvSpPr>
                <p:nvPr/>
              </p:nvSpPr>
              <p:spPr bwMode="gray">
                <a:xfrm>
                  <a:off x="2135" y="2255"/>
                  <a:ext cx="1361" cy="1361"/>
                </a:xfrm>
                <a:prstGeom prst="ellipse">
                  <a:avLst/>
                </a:prstGeom>
                <a:gradFill rotWithShape="1">
                  <a:gsLst>
                    <a:gs pos="0">
                      <a:schemeClr val="accent1">
                        <a:gamma/>
                        <a:tint val="0"/>
                        <a:invGamma/>
                      </a:schemeClr>
                    </a:gs>
                    <a:gs pos="50000">
                      <a:schemeClr val="accent1"/>
                    </a:gs>
                    <a:gs pos="100000">
                      <a:schemeClr val="accent1">
                        <a:gamma/>
                        <a:tint val="0"/>
                        <a:invGamma/>
                      </a:schemeClr>
                    </a:gs>
                  </a:gsLst>
                  <a:lin ang="2700000" scaled="1"/>
                </a:gradFill>
                <a:ln w="38100" algn="ctr">
                  <a:noFill/>
                  <a:round/>
                </a:ln>
                <a:effectLst/>
              </p:spPr>
              <p:txBody>
                <a:bodyPr wrap="none" anchor="ctr">
                  <a:spAutoFit/>
                </a:bodyPr>
                <a:lstStyle/>
                <a:p>
                  <a:pPr>
                    <a:buFontTx/>
                    <a:buNone/>
                    <a:defRPr/>
                  </a:pPr>
                  <a:endParaRPr lang="zh-CN" altLang="en-US">
                    <a:latin typeface="Arial" charset="0"/>
                  </a:endParaRPr>
                </a:p>
              </p:txBody>
            </p:sp>
            <p:grpSp>
              <p:nvGrpSpPr>
                <p:cNvPr id="54" name="Group 65"/>
                <p:cNvGrpSpPr>
                  <a:grpSpLocks/>
                </p:cNvGrpSpPr>
                <p:nvPr/>
              </p:nvGrpSpPr>
              <p:grpSpPr bwMode="auto">
                <a:xfrm>
                  <a:off x="2224" y="2344"/>
                  <a:ext cx="1184" cy="1185"/>
                  <a:chOff x="2224" y="2344"/>
                  <a:chExt cx="1184" cy="1185"/>
                </a:xfrm>
              </p:grpSpPr>
              <p:sp>
                <p:nvSpPr>
                  <p:cNvPr id="62" name="Oval 24"/>
                  <p:cNvSpPr>
                    <a:spLocks noChangeArrowheads="1"/>
                  </p:cNvSpPr>
                  <p:nvPr/>
                </p:nvSpPr>
                <p:spPr bwMode="gray">
                  <a:xfrm>
                    <a:off x="2224" y="2344"/>
                    <a:ext cx="1184" cy="1184"/>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w="38100" algn="ctr">
                    <a:noFill/>
                    <a:round/>
                  </a:ln>
                  <a:effectLst/>
                </p:spPr>
                <p:txBody>
                  <a:bodyPr anchor="ctr">
                    <a:spAutoFit/>
                  </a:bodyPr>
                  <a:lstStyle/>
                  <a:p>
                    <a:pPr>
                      <a:buFontTx/>
                      <a:buNone/>
                      <a:defRPr/>
                    </a:pPr>
                    <a:endParaRPr lang="zh-CN" altLang="en-US">
                      <a:latin typeface="Arial" charset="0"/>
                    </a:endParaRPr>
                  </a:p>
                </p:txBody>
              </p:sp>
              <p:sp>
                <p:nvSpPr>
                  <p:cNvPr id="63" name="Oval 25"/>
                  <p:cNvSpPr>
                    <a:spLocks noChangeArrowheads="1"/>
                  </p:cNvSpPr>
                  <p:nvPr/>
                </p:nvSpPr>
                <p:spPr bwMode="gray">
                  <a:xfrm>
                    <a:off x="2224" y="2346"/>
                    <a:ext cx="1184" cy="1184"/>
                  </a:xfrm>
                  <a:prstGeom prst="ellipse">
                    <a:avLst/>
                  </a:prstGeom>
                  <a:gradFill rotWithShape="1">
                    <a:gsLst>
                      <a:gs pos="0">
                        <a:schemeClr val="accent1">
                          <a:gamma/>
                          <a:shade val="63529"/>
                          <a:invGamma/>
                        </a:schemeClr>
                      </a:gs>
                      <a:gs pos="100000">
                        <a:schemeClr val="accent1">
                          <a:alpha val="0"/>
                        </a:schemeClr>
                      </a:gs>
                    </a:gsLst>
                    <a:lin ang="2700000" scaled="1"/>
                  </a:gradFill>
                  <a:ln w="38100" algn="ctr">
                    <a:noFill/>
                    <a:round/>
                  </a:ln>
                  <a:effectLst/>
                </p:spPr>
                <p:txBody>
                  <a:bodyPr anchor="ctr">
                    <a:spAutoFit/>
                  </a:bodyPr>
                  <a:lstStyle/>
                  <a:p>
                    <a:pPr>
                      <a:buFontTx/>
                      <a:buNone/>
                      <a:defRPr/>
                    </a:pPr>
                    <a:endParaRPr lang="zh-CN" altLang="en-US">
                      <a:latin typeface="Arial" charset="0"/>
                    </a:endParaRPr>
                  </a:p>
                </p:txBody>
              </p:sp>
              <p:sp>
                <p:nvSpPr>
                  <p:cNvPr id="64" name="Oval 26"/>
                  <p:cNvSpPr>
                    <a:spLocks noChangeArrowheads="1"/>
                  </p:cNvSpPr>
                  <p:nvPr/>
                </p:nvSpPr>
                <p:spPr bwMode="auto">
                  <a:xfrm>
                    <a:off x="2283" y="2403"/>
                    <a:ext cx="1065" cy="1065"/>
                  </a:xfrm>
                  <a:prstGeom prst="ellipse">
                    <a:avLst/>
                  </a:prstGeom>
                  <a:solidFill>
                    <a:srgbClr val="333333"/>
                  </a:solidFill>
                  <a:ln>
                    <a:noFill/>
                  </a:ln>
                  <a:extLst>
                    <a:ext uri="{91240B29-F687-4F45-9708-019B960494DF}">
                      <a14:hiddenLine xmlns:a14="http://schemas.microsoft.com/office/drawing/2010/main" w="38100">
                        <a:solidFill>
                          <a:srgbClr val="000000"/>
                        </a:solidFill>
                        <a:round/>
                        <a:headEnd/>
                        <a:tailEnd/>
                      </a14:hiddenLine>
                    </a:ext>
                  </a:extLst>
                </p:spPr>
                <p:txBody>
                  <a:bodyPr anchor="ctr">
                    <a:spAutoFit/>
                  </a:bodyPr>
                  <a:lstStyle/>
                  <a:p>
                    <a:endParaRPr lang="zh-CN" altLang="en-US">
                      <a:latin typeface="Arial" panose="020B0604020202020204" pitchFamily="34" charset="0"/>
                    </a:endParaRPr>
                  </a:p>
                </p:txBody>
              </p:sp>
            </p:grpSp>
            <p:grpSp>
              <p:nvGrpSpPr>
                <p:cNvPr id="55" name="Group 46"/>
                <p:cNvGrpSpPr>
                  <a:grpSpLocks/>
                </p:cNvGrpSpPr>
                <p:nvPr/>
              </p:nvGrpSpPr>
              <p:grpSpPr bwMode="auto">
                <a:xfrm>
                  <a:off x="2135" y="2255"/>
                  <a:ext cx="1361" cy="1361"/>
                  <a:chOff x="2135" y="2255"/>
                  <a:chExt cx="1361" cy="1361"/>
                </a:xfrm>
              </p:grpSpPr>
              <p:sp>
                <p:nvSpPr>
                  <p:cNvPr id="56" name="Oval 23"/>
                  <p:cNvSpPr>
                    <a:spLocks noChangeArrowheads="1"/>
                  </p:cNvSpPr>
                  <p:nvPr/>
                </p:nvSpPr>
                <p:spPr bwMode="gray">
                  <a:xfrm>
                    <a:off x="2135" y="2255"/>
                    <a:ext cx="1361" cy="1361"/>
                  </a:xfrm>
                  <a:prstGeom prst="ellipse">
                    <a:avLst/>
                  </a:prstGeom>
                  <a:gradFill rotWithShape="1">
                    <a:gsLst>
                      <a:gs pos="0">
                        <a:schemeClr val="accent1">
                          <a:alpha val="32001"/>
                        </a:schemeClr>
                      </a:gs>
                      <a:gs pos="100000">
                        <a:schemeClr val="accent1">
                          <a:gamma/>
                          <a:shade val="46275"/>
                          <a:invGamma/>
                        </a:schemeClr>
                      </a:gs>
                    </a:gsLst>
                    <a:lin ang="2700000" scaled="1"/>
                  </a:gradFill>
                  <a:ln w="38100" algn="ctr">
                    <a:noFill/>
                    <a:round/>
                  </a:ln>
                  <a:effectLst/>
                </p:spPr>
                <p:txBody>
                  <a:bodyPr wrap="none" anchor="ctr">
                    <a:spAutoFit/>
                  </a:bodyPr>
                  <a:lstStyle/>
                  <a:p>
                    <a:pPr>
                      <a:buFontTx/>
                      <a:buNone/>
                      <a:defRPr/>
                    </a:pPr>
                    <a:endParaRPr lang="zh-CN" altLang="en-US">
                      <a:latin typeface="Arial" charset="0"/>
                    </a:endParaRPr>
                  </a:p>
                </p:txBody>
              </p:sp>
              <p:grpSp>
                <p:nvGrpSpPr>
                  <p:cNvPr id="57" name="Group 27"/>
                  <p:cNvGrpSpPr>
                    <a:grpSpLocks/>
                  </p:cNvGrpSpPr>
                  <p:nvPr/>
                </p:nvGrpSpPr>
                <p:grpSpPr bwMode="auto">
                  <a:xfrm>
                    <a:off x="2300" y="2415"/>
                    <a:ext cx="1031" cy="1031"/>
                    <a:chOff x="4166" y="1706"/>
                    <a:chExt cx="1252" cy="1252"/>
                  </a:xfrm>
                </p:grpSpPr>
                <p:sp>
                  <p:nvSpPr>
                    <p:cNvPr id="58" name="Oval 28"/>
                    <p:cNvSpPr>
                      <a:spLocks noChangeArrowheads="1"/>
                    </p:cNvSpPr>
                    <p:nvPr/>
                  </p:nvSpPr>
                  <p:spPr bwMode="auto">
                    <a:xfrm>
                      <a:off x="4166" y="1706"/>
                      <a:ext cx="1252" cy="125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a:latin typeface="Arial" panose="020B0604020202020204" pitchFamily="34" charset="0"/>
                      </a:endParaRPr>
                    </a:p>
                  </p:txBody>
                </p:sp>
                <p:sp>
                  <p:nvSpPr>
                    <p:cNvPr id="59" name="Oval 29"/>
                    <p:cNvSpPr>
                      <a:spLocks noChangeArrowheads="1"/>
                    </p:cNvSpPr>
                    <p:nvPr/>
                  </p:nvSpPr>
                  <p:spPr bwMode="auto">
                    <a:xfrm>
                      <a:off x="4182" y="1713"/>
                      <a:ext cx="1222" cy="122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a:latin typeface="Arial" panose="020B0604020202020204" pitchFamily="34" charset="0"/>
                      </a:endParaRPr>
                    </a:p>
                  </p:txBody>
                </p:sp>
                <p:sp>
                  <p:nvSpPr>
                    <p:cNvPr id="60" name="Oval 30"/>
                    <p:cNvSpPr>
                      <a:spLocks noChangeArrowheads="1"/>
                    </p:cNvSpPr>
                    <p:nvPr/>
                  </p:nvSpPr>
                  <p:spPr bwMode="auto">
                    <a:xfrm>
                      <a:off x="4195" y="1725"/>
                      <a:ext cx="1162" cy="1141"/>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a:latin typeface="Arial" panose="020B0604020202020204" pitchFamily="34" charset="0"/>
                      </a:endParaRPr>
                    </a:p>
                  </p:txBody>
                </p:sp>
                <p:sp>
                  <p:nvSpPr>
                    <p:cNvPr id="61" name="Oval 31"/>
                    <p:cNvSpPr>
                      <a:spLocks noChangeArrowheads="1"/>
                    </p:cNvSpPr>
                    <p:nvPr/>
                  </p:nvSpPr>
                  <p:spPr bwMode="auto">
                    <a:xfrm>
                      <a:off x="4263" y="1757"/>
                      <a:ext cx="1033" cy="926"/>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a:latin typeface="Arial" panose="020B0604020202020204" pitchFamily="34" charset="0"/>
                      </a:endParaRPr>
                    </a:p>
                  </p:txBody>
                </p:sp>
              </p:grpSp>
            </p:grpSp>
          </p:grpSp>
          <p:sp>
            <p:nvSpPr>
              <p:cNvPr id="52" name="Text Box 41"/>
              <p:cNvSpPr txBox="1">
                <a:spLocks noChangeArrowheads="1"/>
              </p:cNvSpPr>
              <p:nvPr/>
            </p:nvSpPr>
            <p:spPr bwMode="auto">
              <a:xfrm>
                <a:off x="2495" y="2971"/>
                <a:ext cx="1540" cy="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20000"/>
                  </a:spcBef>
                  <a:buClr>
                    <a:schemeClr val="accent2"/>
                  </a:buClr>
                  <a:buFont typeface="Wingdings" panose="05000000000000000000" pitchFamily="2" charset="2"/>
                  <a:buChar char="p"/>
                </a:pPr>
                <a:r>
                  <a:rPr lang="zh-CN" altLang="en-US" sz="2000" dirty="0">
                    <a:latin typeface="Arial" panose="020B0604020202020204" pitchFamily="34" charset="0"/>
                    <a:ea typeface="楷体_GB2312" pitchFamily="49" charset="-122"/>
                  </a:rPr>
                  <a:t>一个人所特有的</a:t>
                </a:r>
              </a:p>
              <a:p>
                <a:pPr algn="ctr">
                  <a:spcBef>
                    <a:spcPct val="20000"/>
                  </a:spcBef>
                  <a:buClr>
                    <a:schemeClr val="accent2"/>
                  </a:buClr>
                  <a:buFont typeface="Wingdings" panose="05000000000000000000" pitchFamily="2" charset="2"/>
                  <a:buNone/>
                </a:pPr>
                <a:r>
                  <a:rPr lang="zh-CN" altLang="en-US" sz="2000" dirty="0">
                    <a:latin typeface="Arial" panose="020B0604020202020204" pitchFamily="34" charset="0"/>
                    <a:ea typeface="楷体_GB2312" pitchFamily="49" charset="-122"/>
                  </a:rPr>
                  <a:t>心理特征</a:t>
                </a:r>
              </a:p>
            </p:txBody>
          </p:sp>
        </p:grpSp>
        <p:sp>
          <p:nvSpPr>
            <p:cNvPr id="65" name="AutoShape 6"/>
            <p:cNvSpPr>
              <a:spLocks noChangeAspect="1" noChangeArrowheads="1"/>
            </p:cNvSpPr>
            <p:nvPr/>
          </p:nvSpPr>
          <p:spPr bwMode="auto">
            <a:xfrm>
              <a:off x="7164388" y="4298950"/>
              <a:ext cx="784225" cy="893763"/>
            </a:xfrm>
            <a:prstGeom prst="chevron">
              <a:avLst>
                <a:gd name="adj" fmla="val 52509"/>
              </a:avLst>
            </a:prstGeom>
            <a:solidFill>
              <a:schemeClr val="hlink"/>
            </a:solidFill>
            <a:ln>
              <a:noFill/>
            </a:ln>
            <a:extLst>
              <a:ext uri="{91240B29-F687-4F45-9708-019B960494DF}">
                <a14:hiddenLine xmlns:a14="http://schemas.microsoft.com/office/drawing/2010/main" w="0">
                  <a:solidFill>
                    <a:srgbClr val="000000"/>
                  </a:solidFill>
                  <a:miter lim="800000"/>
                  <a:headEnd/>
                  <a:tailEnd/>
                </a14:hiddenLine>
              </a:ext>
            </a:extLst>
          </p:spPr>
          <p:txBody>
            <a:bodyPr wrap="none" anchor="ctr"/>
            <a:lstStyle/>
            <a:p>
              <a:endParaRPr lang="zh-CN" altLang="en-US">
                <a:latin typeface="Arial" panose="020B0604020202020204" pitchFamily="34" charset="0"/>
              </a:endParaRPr>
            </a:p>
          </p:txBody>
        </p:sp>
        <p:grpSp>
          <p:nvGrpSpPr>
            <p:cNvPr id="66" name="Group 85"/>
            <p:cNvGrpSpPr>
              <a:grpSpLocks/>
            </p:cNvGrpSpPr>
            <p:nvPr/>
          </p:nvGrpSpPr>
          <p:grpSpPr bwMode="auto">
            <a:xfrm>
              <a:off x="5867400" y="1946275"/>
              <a:ext cx="3238500" cy="3239203"/>
              <a:chOff x="5077" y="1933"/>
              <a:chExt cx="2113" cy="2113"/>
            </a:xfrm>
          </p:grpSpPr>
          <p:grpSp>
            <p:nvGrpSpPr>
              <p:cNvPr id="67" name="Group 72"/>
              <p:cNvGrpSpPr>
                <a:grpSpLocks/>
              </p:cNvGrpSpPr>
              <p:nvPr/>
            </p:nvGrpSpPr>
            <p:grpSpPr bwMode="auto">
              <a:xfrm>
                <a:off x="5077" y="1933"/>
                <a:ext cx="2113" cy="2113"/>
                <a:chOff x="5077" y="1933"/>
                <a:chExt cx="2113" cy="2113"/>
              </a:xfrm>
            </p:grpSpPr>
            <p:sp>
              <p:nvSpPr>
                <p:cNvPr id="69" name="Oval 73"/>
                <p:cNvSpPr>
                  <a:spLocks noChangeAspect="1" noChangeArrowheads="1"/>
                </p:cNvSpPr>
                <p:nvPr/>
              </p:nvSpPr>
              <p:spPr bwMode="gray">
                <a:xfrm>
                  <a:off x="5077" y="1933"/>
                  <a:ext cx="2113" cy="2113"/>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ln>
                <a:effectLst/>
              </p:spPr>
              <p:txBody>
                <a:bodyPr wrap="none" anchor="ctr">
                  <a:spAutoFit/>
                </a:bodyPr>
                <a:lstStyle/>
                <a:p>
                  <a:pPr>
                    <a:buFontTx/>
                    <a:buNone/>
                    <a:defRPr/>
                  </a:pPr>
                  <a:endParaRPr lang="zh-CN" altLang="en-US">
                    <a:latin typeface="Arial" charset="0"/>
                  </a:endParaRPr>
                </a:p>
              </p:txBody>
            </p:sp>
            <p:sp>
              <p:nvSpPr>
                <p:cNvPr id="70" name="Oval 74"/>
                <p:cNvSpPr>
                  <a:spLocks noChangeAspect="1" noChangeArrowheads="1"/>
                </p:cNvSpPr>
                <p:nvPr/>
              </p:nvSpPr>
              <p:spPr bwMode="gray">
                <a:xfrm>
                  <a:off x="5077" y="1933"/>
                  <a:ext cx="2113" cy="2113"/>
                </a:xfrm>
                <a:prstGeom prst="ellipse">
                  <a:avLst/>
                </a:prstGeom>
                <a:gradFill rotWithShape="1">
                  <a:gsLst>
                    <a:gs pos="0">
                      <a:schemeClr val="hlink">
                        <a:alpha val="32001"/>
                      </a:schemeClr>
                    </a:gs>
                    <a:gs pos="100000">
                      <a:schemeClr val="hlink">
                        <a:gamma/>
                        <a:shade val="0"/>
                        <a:invGamma/>
                        <a:alpha val="89999"/>
                      </a:schemeClr>
                    </a:gs>
                  </a:gsLst>
                  <a:lin ang="2700000" scaled="1"/>
                </a:gradFill>
                <a:ln w="38100" algn="ctr">
                  <a:noFill/>
                  <a:round/>
                </a:ln>
                <a:effectLst/>
              </p:spPr>
              <p:txBody>
                <a:bodyPr wrap="none" anchor="ctr">
                  <a:spAutoFit/>
                </a:bodyPr>
                <a:lstStyle/>
                <a:p>
                  <a:pPr>
                    <a:buFontTx/>
                    <a:buNone/>
                    <a:defRPr/>
                  </a:pPr>
                  <a:endParaRPr lang="zh-CN" altLang="en-US">
                    <a:latin typeface="Arial" charset="0"/>
                  </a:endParaRPr>
                </a:p>
              </p:txBody>
            </p:sp>
            <p:grpSp>
              <p:nvGrpSpPr>
                <p:cNvPr id="71" name="Group 75"/>
                <p:cNvGrpSpPr>
                  <a:grpSpLocks/>
                </p:cNvGrpSpPr>
                <p:nvPr/>
              </p:nvGrpSpPr>
              <p:grpSpPr bwMode="auto">
                <a:xfrm>
                  <a:off x="5215" y="2071"/>
                  <a:ext cx="1868" cy="1848"/>
                  <a:chOff x="5215" y="2071"/>
                  <a:chExt cx="1868" cy="1848"/>
                </a:xfrm>
              </p:grpSpPr>
              <p:sp>
                <p:nvSpPr>
                  <p:cNvPr id="72" name="Oval 76"/>
                  <p:cNvSpPr>
                    <a:spLocks noChangeAspect="1" noChangeArrowheads="1"/>
                  </p:cNvSpPr>
                  <p:nvPr/>
                </p:nvSpPr>
                <p:spPr bwMode="gray">
                  <a:xfrm>
                    <a:off x="5215" y="2071"/>
                    <a:ext cx="1837" cy="1836"/>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ln>
                  <a:effectLst/>
                </p:spPr>
                <p:txBody>
                  <a:bodyPr anchor="ctr">
                    <a:spAutoFit/>
                  </a:bodyPr>
                  <a:lstStyle/>
                  <a:p>
                    <a:pPr>
                      <a:buFontTx/>
                      <a:buNone/>
                      <a:defRPr/>
                    </a:pPr>
                    <a:endParaRPr lang="zh-CN" altLang="en-US">
                      <a:latin typeface="Arial" charset="0"/>
                    </a:endParaRPr>
                  </a:p>
                </p:txBody>
              </p:sp>
              <p:sp>
                <p:nvSpPr>
                  <p:cNvPr id="73" name="Oval 77"/>
                  <p:cNvSpPr>
                    <a:spLocks noChangeAspect="1" noChangeArrowheads="1"/>
                  </p:cNvSpPr>
                  <p:nvPr/>
                </p:nvSpPr>
                <p:spPr bwMode="gray">
                  <a:xfrm>
                    <a:off x="5246" y="2082"/>
                    <a:ext cx="1837" cy="1836"/>
                  </a:xfrm>
                  <a:prstGeom prst="ellipse">
                    <a:avLst/>
                  </a:prstGeom>
                  <a:gradFill rotWithShape="1">
                    <a:gsLst>
                      <a:gs pos="0">
                        <a:schemeClr val="hlink">
                          <a:gamma/>
                          <a:shade val="63529"/>
                          <a:invGamma/>
                        </a:schemeClr>
                      </a:gs>
                      <a:gs pos="100000">
                        <a:schemeClr val="hlink">
                          <a:alpha val="0"/>
                        </a:schemeClr>
                      </a:gs>
                    </a:gsLst>
                    <a:lin ang="2700000" scaled="1"/>
                  </a:gradFill>
                  <a:ln w="38100" algn="ctr">
                    <a:noFill/>
                    <a:round/>
                  </a:ln>
                  <a:effectLst/>
                </p:spPr>
                <p:txBody>
                  <a:bodyPr anchor="ctr">
                    <a:spAutoFit/>
                  </a:bodyPr>
                  <a:lstStyle/>
                  <a:p>
                    <a:pPr>
                      <a:buFontTx/>
                      <a:buNone/>
                      <a:defRPr/>
                    </a:pPr>
                    <a:endParaRPr lang="zh-CN" altLang="en-US">
                      <a:latin typeface="Arial" charset="0"/>
                    </a:endParaRPr>
                  </a:p>
                </p:txBody>
              </p:sp>
              <p:sp>
                <p:nvSpPr>
                  <p:cNvPr id="74" name="Oval 78"/>
                  <p:cNvSpPr>
                    <a:spLocks noChangeAspect="1" noChangeArrowheads="1"/>
                  </p:cNvSpPr>
                  <p:nvPr/>
                </p:nvSpPr>
                <p:spPr bwMode="auto">
                  <a:xfrm>
                    <a:off x="5314" y="2163"/>
                    <a:ext cx="1654" cy="1653"/>
                  </a:xfrm>
                  <a:prstGeom prst="ellipse">
                    <a:avLst/>
                  </a:prstGeom>
                  <a:solidFill>
                    <a:srgbClr val="333333"/>
                  </a:solidFill>
                  <a:ln>
                    <a:noFill/>
                  </a:ln>
                  <a:extLst>
                    <a:ext uri="{91240B29-F687-4F45-9708-019B960494DF}">
                      <a14:hiddenLine xmlns:a14="http://schemas.microsoft.com/office/drawing/2010/main" w="38100">
                        <a:solidFill>
                          <a:srgbClr val="000000"/>
                        </a:solidFill>
                        <a:round/>
                        <a:headEnd/>
                        <a:tailEnd/>
                      </a14:hiddenLine>
                    </a:ext>
                  </a:extLst>
                </p:spPr>
                <p:txBody>
                  <a:bodyPr anchor="ctr">
                    <a:spAutoFit/>
                  </a:bodyPr>
                  <a:lstStyle/>
                  <a:p>
                    <a:endParaRPr lang="zh-CN" altLang="en-US">
                      <a:latin typeface="Arial" panose="020B0604020202020204" pitchFamily="34" charset="0"/>
                    </a:endParaRPr>
                  </a:p>
                </p:txBody>
              </p:sp>
              <p:grpSp>
                <p:nvGrpSpPr>
                  <p:cNvPr id="75" name="Group 79"/>
                  <p:cNvGrpSpPr>
                    <a:grpSpLocks noChangeAspect="1"/>
                  </p:cNvGrpSpPr>
                  <p:nvPr/>
                </p:nvGrpSpPr>
                <p:grpSpPr bwMode="auto">
                  <a:xfrm>
                    <a:off x="5344" y="2181"/>
                    <a:ext cx="1601" cy="1601"/>
                    <a:chOff x="4166" y="1706"/>
                    <a:chExt cx="1252" cy="1252"/>
                  </a:xfrm>
                </p:grpSpPr>
                <p:sp>
                  <p:nvSpPr>
                    <p:cNvPr id="76" name="Oval 80"/>
                    <p:cNvSpPr>
                      <a:spLocks noChangeAspect="1" noChangeArrowheads="1"/>
                    </p:cNvSpPr>
                    <p:nvPr/>
                  </p:nvSpPr>
                  <p:spPr bwMode="auto">
                    <a:xfrm>
                      <a:off x="4166" y="1706"/>
                      <a:ext cx="1252" cy="1252"/>
                    </a:xfrm>
                    <a:prstGeom prst="ellipse">
                      <a:avLst/>
                    </a:prstGeom>
                    <a:gradFill rotWithShape="1">
                      <a:gsLst>
                        <a:gs pos="0">
                          <a:srgbClr val="636869"/>
                        </a:gs>
                        <a:gs pos="100000">
                          <a:srgbClr val="D6E1E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a:latin typeface="Arial" panose="020B0604020202020204" pitchFamily="34" charset="0"/>
                      </a:endParaRPr>
                    </a:p>
                  </p:txBody>
                </p:sp>
                <p:sp>
                  <p:nvSpPr>
                    <p:cNvPr id="77" name="Oval 81"/>
                    <p:cNvSpPr>
                      <a:spLocks noChangeAspect="1" noChangeArrowheads="1"/>
                    </p:cNvSpPr>
                    <p:nvPr/>
                  </p:nvSpPr>
                  <p:spPr bwMode="auto">
                    <a:xfrm>
                      <a:off x="4182" y="1713"/>
                      <a:ext cx="1222" cy="1221"/>
                    </a:xfrm>
                    <a:prstGeom prst="ellipse">
                      <a:avLst/>
                    </a:prstGeom>
                    <a:gradFill rotWithShape="1">
                      <a:gsLst>
                        <a:gs pos="0">
                          <a:srgbClr val="D6E1E2">
                            <a:alpha val="0"/>
                          </a:srgbClr>
                        </a:gs>
                        <a:gs pos="100000">
                          <a:srgbClr val="F1F5F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a:latin typeface="Arial" panose="020B0604020202020204" pitchFamily="34" charset="0"/>
                      </a:endParaRPr>
                    </a:p>
                  </p:txBody>
                </p:sp>
                <p:sp>
                  <p:nvSpPr>
                    <p:cNvPr id="78" name="Oval 82"/>
                    <p:cNvSpPr>
                      <a:spLocks noChangeAspect="1" noChangeArrowheads="1"/>
                    </p:cNvSpPr>
                    <p:nvPr/>
                  </p:nvSpPr>
                  <p:spPr bwMode="auto">
                    <a:xfrm>
                      <a:off x="4195" y="1725"/>
                      <a:ext cx="1162" cy="1141"/>
                    </a:xfrm>
                    <a:prstGeom prst="ellipse">
                      <a:avLst/>
                    </a:prstGeom>
                    <a:gradFill rotWithShape="1">
                      <a:gsLst>
                        <a:gs pos="0">
                          <a:srgbClr val="AAB2B3"/>
                        </a:gs>
                        <a:gs pos="100000">
                          <a:srgbClr val="D6E1E2">
                            <a:alpha val="4800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a:latin typeface="Arial" panose="020B0604020202020204" pitchFamily="34" charset="0"/>
                      </a:endParaRPr>
                    </a:p>
                  </p:txBody>
                </p:sp>
                <p:sp>
                  <p:nvSpPr>
                    <p:cNvPr id="79" name="Oval 83"/>
                    <p:cNvSpPr>
                      <a:spLocks noChangeAspect="1" noChangeArrowheads="1"/>
                    </p:cNvSpPr>
                    <p:nvPr/>
                  </p:nvSpPr>
                  <p:spPr bwMode="auto">
                    <a:xfrm>
                      <a:off x="4263" y="1757"/>
                      <a:ext cx="1033" cy="926"/>
                    </a:xfrm>
                    <a:prstGeom prst="ellipse">
                      <a:avLst/>
                    </a:prstGeom>
                    <a:gradFill rotWithShape="1">
                      <a:gsLst>
                        <a:gs pos="0">
                          <a:srgbClr val="FFFFFF"/>
                        </a:gs>
                        <a:gs pos="100000">
                          <a:srgbClr val="D6E1E2">
                            <a:alpha val="37999"/>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eaVert" wrap="none" anchor="ctr"/>
                    <a:lstStyle/>
                    <a:p>
                      <a:endParaRPr lang="zh-CN" altLang="en-US">
                        <a:latin typeface="Arial" panose="020B0604020202020204" pitchFamily="34" charset="0"/>
                      </a:endParaRPr>
                    </a:p>
                  </p:txBody>
                </p:sp>
              </p:grpSp>
            </p:grpSp>
          </p:grpSp>
          <p:sp>
            <p:nvSpPr>
              <p:cNvPr id="68" name="Text Box 84"/>
              <p:cNvSpPr txBox="1">
                <a:spLocks noChangeArrowheads="1"/>
              </p:cNvSpPr>
              <p:nvPr/>
            </p:nvSpPr>
            <p:spPr bwMode="auto">
              <a:xfrm>
                <a:off x="5443" y="2589"/>
                <a:ext cx="1497" cy="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20000"/>
                  </a:spcBef>
                  <a:buClr>
                    <a:schemeClr val="accent2"/>
                  </a:buClr>
                  <a:buFont typeface="Wingdings" panose="05000000000000000000" pitchFamily="2" charset="2"/>
                  <a:buChar char="p"/>
                </a:pPr>
                <a:r>
                  <a:rPr lang="zh-CN" altLang="en-US" sz="2000" dirty="0">
                    <a:latin typeface="Arial" panose="020B0604020202020204" pitchFamily="34" charset="0"/>
                    <a:ea typeface="楷体_GB2312" pitchFamily="49" charset="-122"/>
                  </a:rPr>
                  <a:t>人们由于自身</a:t>
                </a:r>
              </a:p>
              <a:p>
                <a:pPr algn="ctr">
                  <a:spcBef>
                    <a:spcPct val="20000"/>
                  </a:spcBef>
                  <a:buClr>
                    <a:schemeClr val="accent2"/>
                  </a:buClr>
                  <a:buFont typeface="Wingdings" panose="05000000000000000000" pitchFamily="2" charset="2"/>
                  <a:buNone/>
                </a:pPr>
                <a:r>
                  <a:rPr lang="zh-CN" altLang="en-US" sz="2000" dirty="0">
                    <a:latin typeface="Arial" panose="020B0604020202020204" pitchFamily="34" charset="0"/>
                    <a:ea typeface="楷体_GB2312" pitchFamily="49" charset="-122"/>
                  </a:rPr>
                  <a:t>特性而进行自我认知的一种方法。</a:t>
                </a:r>
                <a:endParaRPr lang="en-US" altLang="zh-CN" sz="2000" dirty="0">
                  <a:latin typeface="Arial" panose="020B0604020202020204" pitchFamily="34" charset="0"/>
                  <a:ea typeface="楷体_GB2312" pitchFamily="49" charset="-122"/>
                </a:endParaRPr>
              </a:p>
            </p:txBody>
          </p:sp>
        </p:grpSp>
      </p:grpSp>
    </p:spTree>
    <p:extLst>
      <p:ext uri="{BB962C8B-B14F-4D97-AF65-F5344CB8AC3E}">
        <p14:creationId xmlns:p14="http://schemas.microsoft.com/office/powerpoint/2010/main" val="1971496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自我形象</a:t>
            </a:r>
          </a:p>
        </p:txBody>
      </p:sp>
      <p:sp>
        <p:nvSpPr>
          <p:cNvPr id="3" name="内容占位符 2"/>
          <p:cNvSpPr>
            <a:spLocks noGrp="1"/>
          </p:cNvSpPr>
          <p:nvPr>
            <p:ph idx="1"/>
          </p:nvPr>
        </p:nvSpPr>
        <p:spPr>
          <a:xfrm>
            <a:off x="755244" y="977901"/>
            <a:ext cx="8034337" cy="5008564"/>
          </a:xfrm>
        </p:spPr>
        <p:txBody>
          <a:bodyPr/>
          <a:lstStyle/>
          <a:p>
            <a:r>
              <a:rPr lang="zh-CN" altLang="en-US" sz="3200" dirty="0">
                <a:solidFill>
                  <a:srgbClr val="C00000"/>
                </a:solidFill>
                <a:latin typeface="华文彩云" panose="02010800040101010101" pitchFamily="2" charset="-122"/>
                <a:ea typeface="华文彩云" panose="02010800040101010101" pitchFamily="2" charset="-122"/>
              </a:rPr>
              <a:t>哪些产品最有可能成为传递自我的象征品呢？</a:t>
            </a:r>
            <a:endParaRPr lang="en-US" altLang="zh-CN" sz="3200" dirty="0">
              <a:solidFill>
                <a:srgbClr val="C00000"/>
              </a:solidFill>
              <a:latin typeface="华文彩云" panose="02010800040101010101" pitchFamily="2" charset="-122"/>
              <a:ea typeface="华文彩云" panose="02010800040101010101" pitchFamily="2" charset="-122"/>
            </a:endParaRPr>
          </a:p>
          <a:p>
            <a:r>
              <a:rPr lang="zh-CN" altLang="en-US" sz="2400" dirty="0"/>
              <a:t>一般说来，它该具有三个方面的特征</a:t>
            </a:r>
            <a:endParaRPr lang="en-US" altLang="zh-CN" sz="2400" dirty="0"/>
          </a:p>
          <a:p>
            <a:pPr>
              <a:buFont typeface="Wingdings" panose="05000000000000000000" pitchFamily="2" charset="2"/>
              <a:buChar char="p"/>
            </a:pPr>
            <a:r>
              <a:rPr lang="zh-CN" altLang="en-US" sz="2400" dirty="0"/>
              <a:t>一是该产品的购买、使用和处置很容易被人看到。</a:t>
            </a:r>
            <a:endParaRPr lang="en-US" altLang="zh-CN" sz="2400" dirty="0"/>
          </a:p>
          <a:p>
            <a:pPr>
              <a:buFont typeface="Wingdings" panose="05000000000000000000" pitchFamily="2" charset="2"/>
              <a:buChar char="p"/>
            </a:pPr>
            <a:r>
              <a:rPr lang="zh-CN" altLang="en-US" sz="2400" dirty="0"/>
              <a:t>二是应具有较高的价值，某些消费者有能力购买，而另一些消费者则无力购买。</a:t>
            </a:r>
            <a:endParaRPr lang="en-US" altLang="zh-CN" sz="2400" dirty="0"/>
          </a:p>
          <a:p>
            <a:pPr>
              <a:buFont typeface="Wingdings" panose="05000000000000000000" pitchFamily="2" charset="2"/>
              <a:buChar char="p"/>
            </a:pPr>
            <a:r>
              <a:rPr lang="zh-CN" altLang="en-US" sz="2400" dirty="0"/>
              <a:t>三是应具有拟人化的特征，能在某种程度上体现一般使用者的典型形象。</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19</a:t>
            </a:fld>
            <a:endParaRPr lang="en-GB" altLang="en-GB"/>
          </a:p>
        </p:txBody>
      </p:sp>
      <p:sp>
        <p:nvSpPr>
          <p:cNvPr id="5" name="云形标注 4"/>
          <p:cNvSpPr/>
          <p:nvPr/>
        </p:nvSpPr>
        <p:spPr bwMode="auto">
          <a:xfrm>
            <a:off x="971600" y="4293096"/>
            <a:ext cx="7344816" cy="1368152"/>
          </a:xfrm>
          <a:prstGeom prst="cloudCallout">
            <a:avLst>
              <a:gd name="adj1" fmla="val -35103"/>
              <a:gd name="adj2" fmla="val 162507"/>
            </a:avLst>
          </a:prstGeom>
          <a:solidFill>
            <a:srgbClr val="FFFF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zh-CN" altLang="en-US" sz="2800" dirty="0">
                <a:latin typeface="Verdana" pitchFamily="34" charset="0"/>
              </a:rPr>
              <a:t>想一想到底有哪些产品呢？</a:t>
            </a:r>
            <a:endParaRPr kumimoji="0" lang="zh-CN" altLang="en-US" sz="2800" b="0" i="0" u="none" strike="noStrike" cap="none" normalizeH="0" baseline="0" dirty="0">
              <a:ln>
                <a:noFill/>
              </a:ln>
              <a:solidFill>
                <a:schemeClr val="tx1"/>
              </a:solidFill>
              <a:effectLst/>
              <a:latin typeface="Verdana" pitchFamily="34" charset="0"/>
            </a:endParaRPr>
          </a:p>
        </p:txBody>
      </p:sp>
    </p:spTree>
    <p:extLst>
      <p:ext uri="{BB962C8B-B14F-4D97-AF65-F5344CB8AC3E}">
        <p14:creationId xmlns:p14="http://schemas.microsoft.com/office/powerpoint/2010/main" val="3458428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B8C2C21C-02CB-4A21-90F4-85B2AD557670}" type="slidenum">
              <a:rPr lang="en-GB" altLang="en-GB" smtClean="0"/>
              <a:pPr/>
              <a:t>2</a:t>
            </a:fld>
            <a:endParaRPr lang="en-GB" altLang="en-GB" dirty="0"/>
          </a:p>
        </p:txBody>
      </p:sp>
      <p:sp>
        <p:nvSpPr>
          <p:cNvPr id="5" name="标题 1"/>
          <p:cNvSpPr>
            <a:spLocks noGrp="1"/>
          </p:cNvSpPr>
          <p:nvPr>
            <p:ph type="title"/>
          </p:nvPr>
        </p:nvSpPr>
        <p:spPr>
          <a:xfrm>
            <a:off x="725452" y="870479"/>
            <a:ext cx="8097629" cy="515938"/>
          </a:xfrm>
        </p:spPr>
        <p:txBody>
          <a:bodyPr/>
          <a:lstStyle/>
          <a:p>
            <a:r>
              <a:rPr lang="en-US" altLang="zh-CN" b="1" dirty="0"/>
              <a:t>4.1  </a:t>
            </a:r>
            <a:r>
              <a:rPr lang="zh-CN" altLang="zh-CN" b="1" dirty="0"/>
              <a:t>汽车消费者市场的购买行为</a:t>
            </a:r>
            <a:br>
              <a:rPr lang="zh-CN" altLang="zh-CN" b="1" dirty="0"/>
            </a:br>
            <a:endParaRPr lang="zh-CN" altLang="zh-CN" b="1" dirty="0"/>
          </a:p>
        </p:txBody>
      </p:sp>
      <p:sp>
        <p:nvSpPr>
          <p:cNvPr id="7" name="内容占位符 2"/>
          <p:cNvSpPr>
            <a:spLocks noGrp="1"/>
          </p:cNvSpPr>
          <p:nvPr>
            <p:ph idx="1"/>
          </p:nvPr>
        </p:nvSpPr>
        <p:spPr>
          <a:xfrm>
            <a:off x="728664" y="1661585"/>
            <a:ext cx="8034337" cy="4173803"/>
          </a:xfrm>
        </p:spPr>
        <p:txBody>
          <a:bodyPr/>
          <a:lstStyle/>
          <a:p>
            <a:pPr algn="just">
              <a:lnSpc>
                <a:spcPct val="100000"/>
              </a:lnSpc>
              <a:buClr>
                <a:srgbClr val="C00000"/>
              </a:buClr>
              <a:buSzPct val="80000"/>
              <a:buNone/>
            </a:pPr>
            <a:r>
              <a:rPr lang="en-US" altLang="zh-CN" dirty="0">
                <a:latin typeface="+mn-ea"/>
              </a:rPr>
              <a:t>4.1.1</a:t>
            </a:r>
            <a:r>
              <a:rPr lang="zh-CN" altLang="en-US" dirty="0">
                <a:latin typeface="+mn-ea"/>
              </a:rPr>
              <a:t>汽车消费者市场的概念及特征</a:t>
            </a:r>
          </a:p>
          <a:p>
            <a:pPr algn="just">
              <a:lnSpc>
                <a:spcPct val="100000"/>
              </a:lnSpc>
              <a:buClr>
                <a:srgbClr val="C00000"/>
              </a:buClr>
              <a:buSzPct val="80000"/>
              <a:buNone/>
            </a:pPr>
            <a:r>
              <a:rPr lang="en-US" altLang="zh-CN" dirty="0">
                <a:latin typeface="+mn-ea"/>
              </a:rPr>
              <a:t>1.</a:t>
            </a:r>
            <a:r>
              <a:rPr lang="zh-CN" altLang="en-US" dirty="0">
                <a:solidFill>
                  <a:srgbClr val="C00000"/>
                </a:solidFill>
                <a:latin typeface="+mn-ea"/>
              </a:rPr>
              <a:t>汽车消费者市场</a:t>
            </a:r>
            <a:r>
              <a:rPr lang="zh-CN" altLang="en-US" dirty="0">
                <a:latin typeface="+mn-ea"/>
              </a:rPr>
              <a:t>的概念</a:t>
            </a:r>
            <a:endParaRPr lang="en-US" altLang="zh-CN" dirty="0">
              <a:latin typeface="+mn-ea"/>
            </a:endParaRPr>
          </a:p>
          <a:p>
            <a:pPr lvl="1" algn="just">
              <a:lnSpc>
                <a:spcPct val="100000"/>
              </a:lnSpc>
              <a:buClr>
                <a:srgbClr val="C00000"/>
              </a:buClr>
              <a:buSzPct val="80000"/>
              <a:buNone/>
            </a:pPr>
            <a:r>
              <a:rPr lang="zh-CN" altLang="en-US" dirty="0">
                <a:latin typeface="+mn-ea"/>
              </a:rPr>
              <a:t>是指为了满足生活性消费而购买汽车产品和服务的个人和家庭所构成的市场。</a:t>
            </a:r>
            <a:endParaRPr lang="en-US" altLang="zh-CN" dirty="0">
              <a:latin typeface="+mn-ea"/>
            </a:endParaRPr>
          </a:p>
          <a:p>
            <a:pPr lvl="1" algn="just">
              <a:lnSpc>
                <a:spcPct val="100000"/>
              </a:lnSpc>
              <a:buClr>
                <a:srgbClr val="C00000"/>
              </a:buClr>
              <a:buSzPct val="80000"/>
              <a:buNone/>
            </a:pPr>
            <a:r>
              <a:rPr lang="zh-CN" altLang="en-US" sz="2400" dirty="0">
                <a:solidFill>
                  <a:srgbClr val="C00000"/>
                </a:solidFill>
                <a:latin typeface="隶书" panose="02010509060101010101" pitchFamily="49" charset="-122"/>
                <a:ea typeface="隶书" panose="02010509060101010101" pitchFamily="49" charset="-122"/>
              </a:rPr>
              <a:t>消费者市场在整个市场体系中具有基础地位，是现代营销理论研究的主要对象。</a:t>
            </a:r>
            <a:endParaRPr lang="en-US" altLang="zh-CN" sz="2400" dirty="0">
              <a:solidFill>
                <a:srgbClr val="C00000"/>
              </a:solidFill>
              <a:latin typeface="隶书" panose="02010509060101010101" pitchFamily="49" charset="-122"/>
              <a:ea typeface="隶书" panose="02010509060101010101" pitchFamily="49" charset="-122"/>
            </a:endParaRPr>
          </a:p>
          <a:p>
            <a:pPr lvl="1" algn="just">
              <a:lnSpc>
                <a:spcPct val="100000"/>
              </a:lnSpc>
              <a:buClr>
                <a:srgbClr val="C00000"/>
              </a:buClr>
              <a:buSzPct val="80000"/>
              <a:buNone/>
            </a:pPr>
            <a:r>
              <a:rPr lang="zh-CN" altLang="en-US" sz="2400" dirty="0">
                <a:solidFill>
                  <a:srgbClr val="C00000"/>
                </a:solidFill>
                <a:latin typeface="隶书" panose="02010509060101010101" pitchFamily="49" charset="-122"/>
                <a:ea typeface="隶书" panose="02010509060101010101" pitchFamily="49" charset="-122"/>
              </a:rPr>
              <a:t>市场营销的目的是影响消费者的想法和行动。</a:t>
            </a:r>
          </a:p>
          <a:p>
            <a:pPr algn="just">
              <a:lnSpc>
                <a:spcPct val="100000"/>
              </a:lnSpc>
              <a:buClr>
                <a:srgbClr val="C00000"/>
              </a:buClr>
              <a:buSzPct val="80000"/>
              <a:buNone/>
            </a:pPr>
            <a:r>
              <a:rPr lang="en-US" altLang="zh-CN" dirty="0">
                <a:latin typeface="+mn-ea"/>
              </a:rPr>
              <a:t>2.</a:t>
            </a:r>
            <a:r>
              <a:rPr lang="zh-CN" altLang="en-US" dirty="0">
                <a:latin typeface="+mn-ea"/>
              </a:rPr>
              <a:t>汽车消费者市场的特征</a:t>
            </a:r>
          </a:p>
          <a:p>
            <a:pPr lvl="1" algn="just">
              <a:lnSpc>
                <a:spcPct val="100000"/>
              </a:lnSpc>
              <a:buClr>
                <a:srgbClr val="C00000"/>
              </a:buClr>
              <a:buSzPct val="80000"/>
              <a:buNone/>
            </a:pPr>
            <a:r>
              <a:rPr lang="zh-CN" altLang="en-US" dirty="0">
                <a:latin typeface="+mn-ea"/>
              </a:rPr>
              <a:t>（</a:t>
            </a:r>
            <a:r>
              <a:rPr lang="en-US" altLang="zh-CN" dirty="0">
                <a:latin typeface="+mn-ea"/>
              </a:rPr>
              <a:t>1</a:t>
            </a:r>
            <a:r>
              <a:rPr lang="zh-CN" altLang="en-US" dirty="0">
                <a:latin typeface="+mn-ea"/>
              </a:rPr>
              <a:t>）需求具有伸缩性</a:t>
            </a:r>
          </a:p>
          <a:p>
            <a:pPr lvl="1" algn="just">
              <a:lnSpc>
                <a:spcPct val="100000"/>
              </a:lnSpc>
              <a:buClr>
                <a:srgbClr val="C00000"/>
              </a:buClr>
              <a:buSzPct val="80000"/>
              <a:buNone/>
            </a:pPr>
            <a:r>
              <a:rPr lang="zh-CN" altLang="en-US" dirty="0">
                <a:latin typeface="+mn-ea"/>
              </a:rPr>
              <a:t>（</a:t>
            </a:r>
            <a:r>
              <a:rPr lang="en-US" altLang="zh-CN" dirty="0">
                <a:latin typeface="+mn-ea"/>
              </a:rPr>
              <a:t>2</a:t>
            </a:r>
            <a:r>
              <a:rPr lang="zh-CN" altLang="en-US" dirty="0">
                <a:latin typeface="+mn-ea"/>
              </a:rPr>
              <a:t>）需求具有多样性</a:t>
            </a:r>
          </a:p>
          <a:p>
            <a:pPr lvl="1" algn="just">
              <a:lnSpc>
                <a:spcPct val="100000"/>
              </a:lnSpc>
              <a:buClr>
                <a:srgbClr val="C00000"/>
              </a:buClr>
              <a:buSzPct val="80000"/>
              <a:buNone/>
            </a:pPr>
            <a:r>
              <a:rPr lang="zh-CN" altLang="en-US" dirty="0">
                <a:latin typeface="+mn-ea"/>
              </a:rPr>
              <a:t>（</a:t>
            </a:r>
            <a:r>
              <a:rPr lang="en-US" altLang="zh-CN" dirty="0">
                <a:latin typeface="+mn-ea"/>
              </a:rPr>
              <a:t>3</a:t>
            </a:r>
            <a:r>
              <a:rPr lang="zh-CN" altLang="en-US" dirty="0">
                <a:latin typeface="+mn-ea"/>
              </a:rPr>
              <a:t>）需求具有可诱导性</a:t>
            </a:r>
          </a:p>
          <a:p>
            <a:pPr lvl="1" algn="just">
              <a:lnSpc>
                <a:spcPct val="100000"/>
              </a:lnSpc>
              <a:buClr>
                <a:srgbClr val="C00000"/>
              </a:buClr>
              <a:buSzPct val="80000"/>
              <a:buNone/>
            </a:pPr>
            <a:r>
              <a:rPr lang="zh-CN" altLang="en-US" dirty="0">
                <a:latin typeface="+mn-ea"/>
              </a:rPr>
              <a:t>（</a:t>
            </a:r>
            <a:r>
              <a:rPr lang="en-US" altLang="zh-CN" dirty="0">
                <a:latin typeface="+mn-ea"/>
              </a:rPr>
              <a:t>4</a:t>
            </a:r>
            <a:r>
              <a:rPr lang="zh-CN" altLang="en-US" dirty="0">
                <a:latin typeface="+mn-ea"/>
              </a:rPr>
              <a:t>）需求具有替代性</a:t>
            </a:r>
          </a:p>
          <a:p>
            <a:pPr lvl="1" algn="just">
              <a:lnSpc>
                <a:spcPct val="100000"/>
              </a:lnSpc>
              <a:buClr>
                <a:srgbClr val="C00000"/>
              </a:buClr>
              <a:buSzPct val="80000"/>
              <a:buNone/>
            </a:pPr>
            <a:r>
              <a:rPr lang="zh-CN" altLang="en-US" dirty="0">
                <a:latin typeface="+mn-ea"/>
              </a:rPr>
              <a:t>（</a:t>
            </a:r>
            <a:r>
              <a:rPr lang="en-US" altLang="zh-CN" dirty="0">
                <a:latin typeface="+mn-ea"/>
              </a:rPr>
              <a:t>5</a:t>
            </a:r>
            <a:r>
              <a:rPr lang="zh-CN" altLang="en-US" dirty="0">
                <a:latin typeface="+mn-ea"/>
              </a:rPr>
              <a:t>）需求具有发展性</a:t>
            </a:r>
          </a:p>
          <a:p>
            <a:pPr lvl="1" algn="just">
              <a:lnSpc>
                <a:spcPct val="100000"/>
              </a:lnSpc>
              <a:buClr>
                <a:srgbClr val="C00000"/>
              </a:buClr>
              <a:buSzPct val="80000"/>
              <a:buNone/>
            </a:pPr>
            <a:r>
              <a:rPr lang="zh-CN" altLang="en-US" dirty="0">
                <a:latin typeface="+mn-ea"/>
              </a:rPr>
              <a:t>（</a:t>
            </a:r>
            <a:r>
              <a:rPr lang="en-US" altLang="zh-CN" dirty="0">
                <a:latin typeface="+mn-ea"/>
              </a:rPr>
              <a:t>6</a:t>
            </a:r>
            <a:r>
              <a:rPr lang="zh-CN" altLang="en-US" dirty="0">
                <a:latin typeface="+mn-ea"/>
              </a:rPr>
              <a:t>）需求具有集中性和广泛性</a:t>
            </a:r>
          </a:p>
          <a:p>
            <a:pPr algn="just">
              <a:lnSpc>
                <a:spcPct val="100000"/>
              </a:lnSpc>
              <a:buClr>
                <a:srgbClr val="C00000"/>
              </a:buClr>
              <a:buSzPct val="80000"/>
              <a:buNone/>
            </a:pPr>
            <a:endParaRPr lang="en-US" altLang="zh-CN" dirty="0">
              <a:latin typeface="+mn-ea"/>
            </a:endParaRPr>
          </a:p>
        </p:txBody>
      </p:sp>
    </p:spTree>
    <p:extLst>
      <p:ext uri="{BB962C8B-B14F-4D97-AF65-F5344CB8AC3E}">
        <p14:creationId xmlns:p14="http://schemas.microsoft.com/office/powerpoint/2010/main" val="895603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fade">
                                      <p:cBhvr>
                                        <p:cTn id="14" dur="1000"/>
                                        <p:tgtEl>
                                          <p:spTgt spid="7">
                                            <p:txEl>
                                              <p:pRg st="1" end="1"/>
                                            </p:txEl>
                                          </p:spTgt>
                                        </p:tgtEl>
                                      </p:cBhvr>
                                    </p:animEffect>
                                    <p:anim calcmode="lin" valueType="num">
                                      <p:cBhvr>
                                        <p:cTn id="15"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0"/>
                                        <p:tgtEl>
                                          <p:spTgt spid="7">
                                            <p:txEl>
                                              <p:pRg st="2" end="2"/>
                                            </p:txEl>
                                          </p:spTgt>
                                        </p:tgtEl>
                                      </p:cBhvr>
                                    </p:animEffect>
                                    <p:anim calcmode="lin" valueType="num">
                                      <p:cBhvr>
                                        <p:cTn id="22"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fade">
                                      <p:cBhvr>
                                        <p:cTn id="28" dur="1000"/>
                                        <p:tgtEl>
                                          <p:spTgt spid="7">
                                            <p:txEl>
                                              <p:pRg st="3" end="3"/>
                                            </p:txEl>
                                          </p:spTgt>
                                        </p:tgtEl>
                                      </p:cBhvr>
                                    </p:animEffect>
                                    <p:anim calcmode="lin" valueType="num">
                                      <p:cBhvr>
                                        <p:cTn id="29"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xEl>
                                              <p:pRg st="4" end="4"/>
                                            </p:txEl>
                                          </p:spTgt>
                                        </p:tgtEl>
                                        <p:attrNameLst>
                                          <p:attrName>style.visibility</p:attrName>
                                        </p:attrNameLst>
                                      </p:cBhvr>
                                      <p:to>
                                        <p:strVal val="visible"/>
                                      </p:to>
                                    </p:set>
                                    <p:animEffect transition="in" filter="fade">
                                      <p:cBhvr>
                                        <p:cTn id="35" dur="1000"/>
                                        <p:tgtEl>
                                          <p:spTgt spid="7">
                                            <p:txEl>
                                              <p:pRg st="4" end="4"/>
                                            </p:txEl>
                                          </p:spTgt>
                                        </p:tgtEl>
                                      </p:cBhvr>
                                    </p:animEffect>
                                    <p:anim calcmode="lin" valueType="num">
                                      <p:cBhvr>
                                        <p:cTn id="36"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
                                            <p:txEl>
                                              <p:pRg st="5" end="5"/>
                                            </p:txEl>
                                          </p:spTgt>
                                        </p:tgtEl>
                                        <p:attrNameLst>
                                          <p:attrName>style.visibility</p:attrName>
                                        </p:attrNameLst>
                                      </p:cBhvr>
                                      <p:to>
                                        <p:strVal val="visible"/>
                                      </p:to>
                                    </p:set>
                                    <p:animEffect transition="in" filter="fade">
                                      <p:cBhvr>
                                        <p:cTn id="42" dur="1000"/>
                                        <p:tgtEl>
                                          <p:spTgt spid="7">
                                            <p:txEl>
                                              <p:pRg st="5" end="5"/>
                                            </p:txEl>
                                          </p:spTgt>
                                        </p:tgtEl>
                                      </p:cBhvr>
                                    </p:animEffect>
                                    <p:anim calcmode="lin" valueType="num">
                                      <p:cBhvr>
                                        <p:cTn id="43"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7">
                                            <p:txEl>
                                              <p:pRg st="6" end="6"/>
                                            </p:txEl>
                                          </p:spTgt>
                                        </p:tgtEl>
                                        <p:attrNameLst>
                                          <p:attrName>style.visibility</p:attrName>
                                        </p:attrNameLst>
                                      </p:cBhvr>
                                      <p:to>
                                        <p:strVal val="visible"/>
                                      </p:to>
                                    </p:set>
                                    <p:animEffect transition="in" filter="fade">
                                      <p:cBhvr>
                                        <p:cTn id="49" dur="1000"/>
                                        <p:tgtEl>
                                          <p:spTgt spid="7">
                                            <p:txEl>
                                              <p:pRg st="6" end="6"/>
                                            </p:txEl>
                                          </p:spTgt>
                                        </p:tgtEl>
                                      </p:cBhvr>
                                    </p:animEffect>
                                    <p:anim calcmode="lin" valueType="num">
                                      <p:cBhvr>
                                        <p:cTn id="50"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7">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7">
                                            <p:txEl>
                                              <p:pRg st="7" end="7"/>
                                            </p:txEl>
                                          </p:spTgt>
                                        </p:tgtEl>
                                        <p:attrNameLst>
                                          <p:attrName>style.visibility</p:attrName>
                                        </p:attrNameLst>
                                      </p:cBhvr>
                                      <p:to>
                                        <p:strVal val="visible"/>
                                      </p:to>
                                    </p:set>
                                    <p:animEffect transition="in" filter="fade">
                                      <p:cBhvr>
                                        <p:cTn id="56" dur="1000"/>
                                        <p:tgtEl>
                                          <p:spTgt spid="7">
                                            <p:txEl>
                                              <p:pRg st="7" end="7"/>
                                            </p:txEl>
                                          </p:spTgt>
                                        </p:tgtEl>
                                      </p:cBhvr>
                                    </p:animEffect>
                                    <p:anim calcmode="lin" valueType="num">
                                      <p:cBhvr>
                                        <p:cTn id="57"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7">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7">
                                            <p:txEl>
                                              <p:pRg st="8" end="8"/>
                                            </p:txEl>
                                          </p:spTgt>
                                        </p:tgtEl>
                                        <p:attrNameLst>
                                          <p:attrName>style.visibility</p:attrName>
                                        </p:attrNameLst>
                                      </p:cBhvr>
                                      <p:to>
                                        <p:strVal val="visible"/>
                                      </p:to>
                                    </p:set>
                                    <p:animEffect transition="in" filter="fade">
                                      <p:cBhvr>
                                        <p:cTn id="63" dur="1000"/>
                                        <p:tgtEl>
                                          <p:spTgt spid="7">
                                            <p:txEl>
                                              <p:pRg st="8" end="8"/>
                                            </p:txEl>
                                          </p:spTgt>
                                        </p:tgtEl>
                                      </p:cBhvr>
                                    </p:animEffect>
                                    <p:anim calcmode="lin" valueType="num">
                                      <p:cBhvr>
                                        <p:cTn id="64" dur="1000" fill="hold"/>
                                        <p:tgtEl>
                                          <p:spTgt spid="7">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7">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7">
                                            <p:txEl>
                                              <p:pRg st="9" end="9"/>
                                            </p:txEl>
                                          </p:spTgt>
                                        </p:tgtEl>
                                        <p:attrNameLst>
                                          <p:attrName>style.visibility</p:attrName>
                                        </p:attrNameLst>
                                      </p:cBhvr>
                                      <p:to>
                                        <p:strVal val="visible"/>
                                      </p:to>
                                    </p:set>
                                    <p:animEffect transition="in" filter="fade">
                                      <p:cBhvr>
                                        <p:cTn id="70" dur="1000"/>
                                        <p:tgtEl>
                                          <p:spTgt spid="7">
                                            <p:txEl>
                                              <p:pRg st="9" end="9"/>
                                            </p:txEl>
                                          </p:spTgt>
                                        </p:tgtEl>
                                      </p:cBhvr>
                                    </p:animEffect>
                                    <p:anim calcmode="lin" valueType="num">
                                      <p:cBhvr>
                                        <p:cTn id="71" dur="1000" fill="hold"/>
                                        <p:tgtEl>
                                          <p:spTgt spid="7">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7">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7">
                                            <p:txEl>
                                              <p:pRg st="10" end="10"/>
                                            </p:txEl>
                                          </p:spTgt>
                                        </p:tgtEl>
                                        <p:attrNameLst>
                                          <p:attrName>style.visibility</p:attrName>
                                        </p:attrNameLst>
                                      </p:cBhvr>
                                      <p:to>
                                        <p:strVal val="visible"/>
                                      </p:to>
                                    </p:set>
                                    <p:animEffect transition="in" filter="fade">
                                      <p:cBhvr>
                                        <p:cTn id="77" dur="1000"/>
                                        <p:tgtEl>
                                          <p:spTgt spid="7">
                                            <p:txEl>
                                              <p:pRg st="10" end="10"/>
                                            </p:txEl>
                                          </p:spTgt>
                                        </p:tgtEl>
                                      </p:cBhvr>
                                    </p:animEffect>
                                    <p:anim calcmode="lin" valueType="num">
                                      <p:cBhvr>
                                        <p:cTn id="78" dur="1000" fill="hold"/>
                                        <p:tgtEl>
                                          <p:spTgt spid="7">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7">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7">
                                            <p:txEl>
                                              <p:pRg st="11" end="11"/>
                                            </p:txEl>
                                          </p:spTgt>
                                        </p:tgtEl>
                                        <p:attrNameLst>
                                          <p:attrName>style.visibility</p:attrName>
                                        </p:attrNameLst>
                                      </p:cBhvr>
                                      <p:to>
                                        <p:strVal val="visible"/>
                                      </p:to>
                                    </p:set>
                                    <p:animEffect transition="in" filter="fade">
                                      <p:cBhvr>
                                        <p:cTn id="84" dur="1000"/>
                                        <p:tgtEl>
                                          <p:spTgt spid="7">
                                            <p:txEl>
                                              <p:pRg st="11" end="11"/>
                                            </p:txEl>
                                          </p:spTgt>
                                        </p:tgtEl>
                                      </p:cBhvr>
                                    </p:animEffect>
                                    <p:anim calcmode="lin" valueType="num">
                                      <p:cBhvr>
                                        <p:cTn id="85" dur="1000" fill="hold"/>
                                        <p:tgtEl>
                                          <p:spTgt spid="7">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7">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031710"/>
            <a:ext cx="8034337" cy="5284955"/>
          </a:xfrm>
        </p:spPr>
        <p:txBody>
          <a:bodyPr/>
          <a:lstStyle/>
          <a:p>
            <a:r>
              <a:rPr lang="en-US" altLang="zh-CN" dirty="0"/>
              <a:t>4.</a:t>
            </a:r>
            <a:r>
              <a:rPr lang="zh-CN" altLang="zh-CN" dirty="0"/>
              <a:t>心理因素</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20</a:t>
            </a:fld>
            <a:endParaRPr lang="en-GB" altLang="en-GB"/>
          </a:p>
        </p:txBody>
      </p:sp>
      <p:grpSp>
        <p:nvGrpSpPr>
          <p:cNvPr id="58" name="组合 57"/>
          <p:cNvGrpSpPr/>
          <p:nvPr/>
        </p:nvGrpSpPr>
        <p:grpSpPr>
          <a:xfrm>
            <a:off x="508001" y="1531000"/>
            <a:ext cx="8557418" cy="4496192"/>
            <a:chOff x="405607" y="1531546"/>
            <a:chExt cx="8557418" cy="4496192"/>
          </a:xfrm>
        </p:grpSpPr>
        <p:sp>
          <p:nvSpPr>
            <p:cNvPr id="40" name="Line 47"/>
            <p:cNvSpPr>
              <a:spLocks noChangeShapeType="1"/>
            </p:cNvSpPr>
            <p:nvPr/>
          </p:nvSpPr>
          <p:spPr bwMode="auto">
            <a:xfrm>
              <a:off x="3059113" y="1557338"/>
              <a:ext cx="0" cy="4176712"/>
            </a:xfrm>
            <a:prstGeom prst="line">
              <a:avLst/>
            </a:prstGeom>
            <a:noFill/>
            <a:ln w="38100">
              <a:solidFill>
                <a:srgbClr val="0066FF"/>
              </a:solidFill>
              <a:round/>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41" name="Line 49"/>
            <p:cNvSpPr>
              <a:spLocks noChangeShapeType="1"/>
            </p:cNvSpPr>
            <p:nvPr/>
          </p:nvSpPr>
          <p:spPr bwMode="auto">
            <a:xfrm>
              <a:off x="405607" y="2114550"/>
              <a:ext cx="2653506" cy="0"/>
            </a:xfrm>
            <a:prstGeom prst="line">
              <a:avLst/>
            </a:prstGeom>
            <a:noFill/>
            <a:ln w="38100">
              <a:solidFill>
                <a:srgbClr val="0066FF"/>
              </a:solidFill>
              <a:round/>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42" name="Text Box 60"/>
            <p:cNvSpPr txBox="1">
              <a:spLocks noChangeArrowheads="1"/>
            </p:cNvSpPr>
            <p:nvPr/>
          </p:nvSpPr>
          <p:spPr bwMode="auto">
            <a:xfrm>
              <a:off x="688126" y="2243577"/>
              <a:ext cx="2232025"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000" dirty="0">
                  <a:solidFill>
                    <a:srgbClr val="C00000"/>
                  </a:solidFill>
                  <a:latin typeface="+mn-ea"/>
                </a:rPr>
                <a:t>一种驱使人满足需要、达到目的的内在动力，</a:t>
              </a:r>
              <a:r>
                <a:rPr lang="zh-CN" altLang="en-US" sz="2000" dirty="0">
                  <a:latin typeface="+mn-ea"/>
                </a:rPr>
                <a:t>是一种升华到足够强度的需要，它能够及时引导人们去探求满足需要的目标</a:t>
              </a:r>
            </a:p>
          </p:txBody>
        </p:sp>
        <p:sp>
          <p:nvSpPr>
            <p:cNvPr id="43" name="Text Box 61"/>
            <p:cNvSpPr txBox="1">
              <a:spLocks noChangeArrowheads="1"/>
            </p:cNvSpPr>
            <p:nvPr/>
          </p:nvSpPr>
          <p:spPr bwMode="auto">
            <a:xfrm>
              <a:off x="847668" y="1531546"/>
              <a:ext cx="20161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2400" b="1" dirty="0">
                  <a:latin typeface="宋体" panose="02010600030101010101" pitchFamily="2" charset="-122"/>
                </a:rPr>
                <a:t>动  机</a:t>
              </a:r>
            </a:p>
          </p:txBody>
        </p:sp>
        <p:sp>
          <p:nvSpPr>
            <p:cNvPr id="44" name="Text Box 66"/>
            <p:cNvSpPr txBox="1">
              <a:spLocks noChangeArrowheads="1"/>
            </p:cNvSpPr>
            <p:nvPr/>
          </p:nvSpPr>
          <p:spPr bwMode="auto">
            <a:xfrm>
              <a:off x="3851275" y="5661025"/>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zh-CN" altLang="zh-CN">
                <a:latin typeface="Arial" panose="020B0604020202020204" pitchFamily="34" charset="0"/>
              </a:endParaRPr>
            </a:p>
          </p:txBody>
        </p:sp>
        <p:sp>
          <p:nvSpPr>
            <p:cNvPr id="45" name="Line 55"/>
            <p:cNvSpPr>
              <a:spLocks noChangeShapeType="1"/>
            </p:cNvSpPr>
            <p:nvPr/>
          </p:nvSpPr>
          <p:spPr bwMode="auto">
            <a:xfrm flipH="1">
              <a:off x="6227763" y="1557338"/>
              <a:ext cx="0" cy="4176712"/>
            </a:xfrm>
            <a:prstGeom prst="line">
              <a:avLst/>
            </a:prstGeom>
            <a:noFill/>
            <a:ln w="38100">
              <a:solidFill>
                <a:srgbClr val="0066FF"/>
              </a:solidFill>
              <a:round/>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46" name="Line 56"/>
            <p:cNvSpPr>
              <a:spLocks noChangeShapeType="1"/>
            </p:cNvSpPr>
            <p:nvPr/>
          </p:nvSpPr>
          <p:spPr bwMode="auto">
            <a:xfrm flipH="1">
              <a:off x="6227763" y="2114550"/>
              <a:ext cx="2735262" cy="0"/>
            </a:xfrm>
            <a:prstGeom prst="line">
              <a:avLst/>
            </a:prstGeom>
            <a:noFill/>
            <a:ln w="38100">
              <a:solidFill>
                <a:srgbClr val="0066FF"/>
              </a:solidFill>
              <a:round/>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47" name="Text Box 69"/>
            <p:cNvSpPr txBox="1">
              <a:spLocks noChangeArrowheads="1"/>
            </p:cNvSpPr>
            <p:nvPr/>
          </p:nvSpPr>
          <p:spPr bwMode="auto">
            <a:xfrm>
              <a:off x="6384529" y="2194381"/>
              <a:ext cx="2362597" cy="173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20000"/>
                </a:spcBef>
                <a:buClr>
                  <a:schemeClr val="accent2"/>
                </a:buClr>
                <a:buFont typeface="Wingdings" panose="05000000000000000000" pitchFamily="2" charset="2"/>
                <a:buNone/>
              </a:pPr>
              <a:r>
                <a:rPr lang="zh-CN" altLang="en-US" sz="2000" dirty="0">
                  <a:latin typeface="+mn-ea"/>
                </a:rPr>
                <a:t>学习是指由于经验而引起的个人行为或行为潜能的持续性改变</a:t>
              </a:r>
            </a:p>
            <a:p>
              <a:pPr>
                <a:spcBef>
                  <a:spcPct val="50000"/>
                </a:spcBef>
              </a:pPr>
              <a:endParaRPr lang="en-US" altLang="zh-CN" dirty="0">
                <a:latin typeface="+mn-ea"/>
              </a:endParaRPr>
            </a:p>
          </p:txBody>
        </p:sp>
        <p:sp>
          <p:nvSpPr>
            <p:cNvPr id="48" name="Text Box 70"/>
            <p:cNvSpPr txBox="1">
              <a:spLocks noChangeArrowheads="1"/>
            </p:cNvSpPr>
            <p:nvPr/>
          </p:nvSpPr>
          <p:spPr bwMode="auto">
            <a:xfrm>
              <a:off x="6551613" y="1657350"/>
              <a:ext cx="21605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2400" b="1">
                  <a:latin typeface="Arial" panose="020B0604020202020204" pitchFamily="34" charset="0"/>
                </a:rPr>
                <a:t>学  习</a:t>
              </a:r>
            </a:p>
          </p:txBody>
        </p:sp>
        <p:sp>
          <p:nvSpPr>
            <p:cNvPr id="49" name="Line 75"/>
            <p:cNvSpPr>
              <a:spLocks noChangeShapeType="1"/>
            </p:cNvSpPr>
            <p:nvPr/>
          </p:nvSpPr>
          <p:spPr bwMode="auto">
            <a:xfrm>
              <a:off x="5117678" y="3933601"/>
              <a:ext cx="0" cy="1829024"/>
            </a:xfrm>
            <a:prstGeom prst="line">
              <a:avLst/>
            </a:prstGeom>
            <a:noFill/>
            <a:ln w="28575">
              <a:solidFill>
                <a:srgbClr val="0066FF"/>
              </a:solidFill>
              <a:round/>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50" name="Line 52"/>
            <p:cNvSpPr>
              <a:spLocks noChangeShapeType="1"/>
            </p:cNvSpPr>
            <p:nvPr/>
          </p:nvSpPr>
          <p:spPr bwMode="auto">
            <a:xfrm flipH="1">
              <a:off x="3276600" y="1557338"/>
              <a:ext cx="0" cy="4205287"/>
            </a:xfrm>
            <a:prstGeom prst="line">
              <a:avLst/>
            </a:prstGeom>
            <a:noFill/>
            <a:ln w="38100">
              <a:solidFill>
                <a:srgbClr val="0066FF"/>
              </a:solidFill>
              <a:round/>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51" name="Line 72"/>
            <p:cNvSpPr>
              <a:spLocks noChangeShapeType="1"/>
            </p:cNvSpPr>
            <p:nvPr/>
          </p:nvSpPr>
          <p:spPr bwMode="auto">
            <a:xfrm>
              <a:off x="3304241" y="3933602"/>
              <a:ext cx="2735262" cy="0"/>
            </a:xfrm>
            <a:prstGeom prst="line">
              <a:avLst/>
            </a:prstGeom>
            <a:noFill/>
            <a:ln w="38100">
              <a:solidFill>
                <a:srgbClr val="0066FF"/>
              </a:solidFill>
              <a:round/>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52" name="Line 53"/>
            <p:cNvSpPr>
              <a:spLocks noChangeShapeType="1"/>
            </p:cNvSpPr>
            <p:nvPr/>
          </p:nvSpPr>
          <p:spPr bwMode="auto">
            <a:xfrm flipH="1">
              <a:off x="3279775" y="2114550"/>
              <a:ext cx="2733675" cy="0"/>
            </a:xfrm>
            <a:prstGeom prst="line">
              <a:avLst/>
            </a:prstGeom>
            <a:noFill/>
            <a:ln w="38100">
              <a:solidFill>
                <a:srgbClr val="0066FF"/>
              </a:solidFill>
              <a:round/>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53" name="Line 57"/>
            <p:cNvSpPr>
              <a:spLocks noChangeShapeType="1"/>
            </p:cNvSpPr>
            <p:nvPr/>
          </p:nvSpPr>
          <p:spPr bwMode="auto">
            <a:xfrm flipH="1">
              <a:off x="6013450" y="1557338"/>
              <a:ext cx="0" cy="4205287"/>
            </a:xfrm>
            <a:prstGeom prst="line">
              <a:avLst/>
            </a:prstGeom>
            <a:noFill/>
            <a:ln w="38100">
              <a:solidFill>
                <a:srgbClr val="0066FF"/>
              </a:solidFill>
              <a:round/>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54" name="Text Box 63"/>
            <p:cNvSpPr txBox="1">
              <a:spLocks noChangeArrowheads="1"/>
            </p:cNvSpPr>
            <p:nvPr/>
          </p:nvSpPr>
          <p:spPr bwMode="auto">
            <a:xfrm>
              <a:off x="3384156" y="2194381"/>
              <a:ext cx="270827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spcBef>
                  <a:spcPct val="50000"/>
                </a:spcBef>
              </a:pPr>
              <a:r>
                <a:rPr lang="zh-CN" altLang="en-US" sz="2000" dirty="0">
                  <a:latin typeface="+mn-ea"/>
                </a:rPr>
                <a:t>知觉是指一个人选择、组织并解释接收到的信息，以形成对外部世界有意义的描绘的过程。</a:t>
              </a:r>
            </a:p>
          </p:txBody>
        </p:sp>
        <p:sp>
          <p:nvSpPr>
            <p:cNvPr id="55" name="Text Box 67"/>
            <p:cNvSpPr txBox="1">
              <a:spLocks noChangeArrowheads="1"/>
            </p:cNvSpPr>
            <p:nvPr/>
          </p:nvSpPr>
          <p:spPr bwMode="auto">
            <a:xfrm>
              <a:off x="3579021" y="1557338"/>
              <a:ext cx="21034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2400" b="1" dirty="0">
                  <a:latin typeface="Arial" panose="020B0604020202020204" pitchFamily="34" charset="0"/>
                </a:rPr>
                <a:t>知  觉（感知）</a:t>
              </a:r>
            </a:p>
          </p:txBody>
        </p:sp>
        <p:sp>
          <p:nvSpPr>
            <p:cNvPr id="56" name="Text Box 79"/>
            <p:cNvSpPr txBox="1">
              <a:spLocks noChangeArrowheads="1"/>
            </p:cNvSpPr>
            <p:nvPr/>
          </p:nvSpPr>
          <p:spPr bwMode="auto">
            <a:xfrm>
              <a:off x="3507355" y="4071429"/>
              <a:ext cx="2246769" cy="1799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p>
              <a:pPr>
                <a:spcBef>
                  <a:spcPct val="50000"/>
                </a:spcBef>
              </a:pPr>
              <a:r>
                <a:rPr lang="zh-CN" altLang="en-US" sz="2000" dirty="0">
                  <a:latin typeface="+mn-ea"/>
                </a:rPr>
                <a:t>选择性记忆</a:t>
              </a:r>
              <a:endParaRPr lang="en-US" altLang="zh-CN" sz="2000" dirty="0">
                <a:latin typeface="+mn-ea"/>
              </a:endParaRPr>
            </a:p>
            <a:p>
              <a:pPr>
                <a:spcBef>
                  <a:spcPct val="50000"/>
                </a:spcBef>
              </a:pPr>
              <a:endParaRPr lang="zh-CN" altLang="en-US" dirty="0">
                <a:latin typeface="+mn-ea"/>
              </a:endParaRPr>
            </a:p>
            <a:p>
              <a:pPr>
                <a:spcBef>
                  <a:spcPct val="50000"/>
                </a:spcBef>
              </a:pPr>
              <a:r>
                <a:rPr lang="zh-CN" altLang="en-US" sz="2000" dirty="0">
                  <a:latin typeface="+mn-ea"/>
                </a:rPr>
                <a:t>选择性曲解</a:t>
              </a:r>
            </a:p>
            <a:p>
              <a:pPr>
                <a:spcBef>
                  <a:spcPct val="50000"/>
                </a:spcBef>
              </a:pPr>
              <a:endParaRPr lang="zh-CN" altLang="en-US" dirty="0">
                <a:latin typeface="+mn-ea"/>
              </a:endParaRPr>
            </a:p>
            <a:p>
              <a:pPr>
                <a:spcBef>
                  <a:spcPct val="50000"/>
                </a:spcBef>
              </a:pPr>
              <a:r>
                <a:rPr lang="zh-CN" altLang="en-US" sz="2000" dirty="0">
                  <a:latin typeface="+mn-ea"/>
                </a:rPr>
                <a:t>选择性注意</a:t>
              </a:r>
            </a:p>
          </p:txBody>
        </p:sp>
        <p:sp>
          <p:nvSpPr>
            <p:cNvPr id="57" name="Line 81"/>
            <p:cNvSpPr>
              <a:spLocks noChangeShapeType="1"/>
            </p:cNvSpPr>
            <p:nvPr/>
          </p:nvSpPr>
          <p:spPr bwMode="auto">
            <a:xfrm>
              <a:off x="4181574" y="3933602"/>
              <a:ext cx="0" cy="1800448"/>
            </a:xfrm>
            <a:prstGeom prst="line">
              <a:avLst/>
            </a:prstGeom>
            <a:noFill/>
            <a:ln w="28575">
              <a:solidFill>
                <a:srgbClr val="0066FF"/>
              </a:solidFill>
              <a:round/>
              <a:headEnd/>
              <a:tailEn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grpSp>
    </p:spTree>
    <p:extLst>
      <p:ext uri="{BB962C8B-B14F-4D97-AF65-F5344CB8AC3E}">
        <p14:creationId xmlns:p14="http://schemas.microsoft.com/office/powerpoint/2010/main" val="284205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b="1" dirty="0"/>
              <a:t>消费者动机的形成</a:t>
            </a:r>
            <a:br>
              <a:rPr lang="zh-CN" altLang="en-US" sz="3200" b="1" dirty="0"/>
            </a:br>
            <a:endParaRPr lang="zh-CN" altLang="en-US" dirty="0"/>
          </a:p>
        </p:txBody>
      </p:sp>
      <p:sp>
        <p:nvSpPr>
          <p:cNvPr id="3" name="内容占位符 2"/>
          <p:cNvSpPr>
            <a:spLocks noGrp="1"/>
          </p:cNvSpPr>
          <p:nvPr>
            <p:ph idx="1"/>
          </p:nvPr>
        </p:nvSpPr>
        <p:spPr/>
        <p:txBody>
          <a:bodyPr/>
          <a:lstStyle/>
          <a:p>
            <a:pPr lvl="1">
              <a:lnSpc>
                <a:spcPct val="100000"/>
              </a:lnSpc>
              <a:buClr>
                <a:srgbClr val="C00000"/>
              </a:buClr>
              <a:buSzPct val="80000"/>
              <a:buNone/>
            </a:pPr>
            <a:r>
              <a:rPr lang="zh-CN" altLang="en-US" sz="2400" dirty="0">
                <a:solidFill>
                  <a:srgbClr val="C00000"/>
                </a:solidFill>
                <a:latin typeface="+mn-ea"/>
              </a:rPr>
              <a:t>人的行为是由动机支配的，而动机是由需要引起的。</a:t>
            </a:r>
            <a:r>
              <a:rPr lang="zh-CN" altLang="en-US" sz="2400" dirty="0">
                <a:latin typeface="+mn-ea"/>
              </a:rPr>
              <a:t>所谓需要，就是客观刺激通过人体感官作用于人脑所引起的某种缺乏状态。</a:t>
            </a:r>
            <a:endParaRPr lang="en-US" altLang="zh-CN" sz="2400" dirty="0">
              <a:latin typeface="+mn-ea"/>
            </a:endParaRPr>
          </a:p>
          <a:p>
            <a:pPr>
              <a:lnSpc>
                <a:spcPct val="80000"/>
              </a:lnSpc>
            </a:pPr>
            <a:endParaRPr lang="en-US" altLang="zh-CN" dirty="0">
              <a:latin typeface="+mn-ea"/>
            </a:endParaRPr>
          </a:p>
          <a:p>
            <a:pPr>
              <a:lnSpc>
                <a:spcPct val="80000"/>
              </a:lnSpc>
            </a:pPr>
            <a:endParaRPr lang="en-US" altLang="zh-CN" dirty="0">
              <a:latin typeface="+mn-ea"/>
            </a:endParaRPr>
          </a:p>
          <a:p>
            <a:pPr>
              <a:lnSpc>
                <a:spcPct val="80000"/>
              </a:lnSpc>
            </a:pPr>
            <a:endParaRPr lang="en-US" altLang="zh-CN" dirty="0">
              <a:latin typeface="+mn-ea"/>
            </a:endParaRPr>
          </a:p>
          <a:p>
            <a:pPr>
              <a:lnSpc>
                <a:spcPct val="80000"/>
              </a:lnSpc>
            </a:pPr>
            <a:endParaRPr lang="en-US" altLang="zh-CN" sz="2400" dirty="0">
              <a:latin typeface="+mn-ea"/>
            </a:endParaRPr>
          </a:p>
          <a:p>
            <a:pPr marL="170235" lvl="1" indent="0">
              <a:lnSpc>
                <a:spcPct val="100000"/>
              </a:lnSpc>
              <a:buClr>
                <a:srgbClr val="C00000"/>
              </a:buClr>
              <a:buSzPct val="80000"/>
              <a:buNone/>
            </a:pPr>
            <a:endParaRPr lang="en-US" altLang="zh-CN" sz="2000" dirty="0">
              <a:solidFill>
                <a:srgbClr val="C00000"/>
              </a:solidFill>
              <a:latin typeface="+mn-ea"/>
              <a:ea typeface="+mn-ea"/>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21</a:t>
            </a:fld>
            <a:endParaRPr lang="en-GB" altLang="en-GB"/>
          </a:p>
        </p:txBody>
      </p:sp>
      <p:sp>
        <p:nvSpPr>
          <p:cNvPr id="5" name="矩形 4"/>
          <p:cNvSpPr/>
          <p:nvPr/>
        </p:nvSpPr>
        <p:spPr bwMode="auto">
          <a:xfrm>
            <a:off x="1076746" y="2574528"/>
            <a:ext cx="1169850" cy="566440"/>
          </a:xfrm>
          <a:prstGeom prst="rect">
            <a:avLst/>
          </a:prstGeom>
          <a:solidFill>
            <a:schemeClr val="accent1"/>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Verdana" pitchFamily="34" charset="0"/>
              </a:rPr>
              <a:t>需要</a:t>
            </a:r>
          </a:p>
        </p:txBody>
      </p:sp>
      <p:sp>
        <p:nvSpPr>
          <p:cNvPr id="6" name="矩形 5"/>
          <p:cNvSpPr/>
          <p:nvPr/>
        </p:nvSpPr>
        <p:spPr bwMode="auto">
          <a:xfrm>
            <a:off x="5265782" y="2545530"/>
            <a:ext cx="1107587" cy="595438"/>
          </a:xfrm>
          <a:prstGeom prst="rect">
            <a:avLst/>
          </a:prstGeom>
          <a:solidFill>
            <a:schemeClr val="accent1"/>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Verdana" pitchFamily="34" charset="0"/>
              </a:rPr>
              <a:t>行为</a:t>
            </a:r>
          </a:p>
        </p:txBody>
      </p:sp>
      <p:sp>
        <p:nvSpPr>
          <p:cNvPr id="7" name="矩形 6"/>
          <p:cNvSpPr/>
          <p:nvPr/>
        </p:nvSpPr>
        <p:spPr bwMode="auto">
          <a:xfrm>
            <a:off x="3171263" y="2545530"/>
            <a:ext cx="1165951" cy="595438"/>
          </a:xfrm>
          <a:prstGeom prst="rect">
            <a:avLst/>
          </a:prstGeom>
          <a:solidFill>
            <a:schemeClr val="accent1"/>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a:ln>
                  <a:noFill/>
                </a:ln>
                <a:solidFill>
                  <a:schemeClr val="tx1"/>
                </a:solidFill>
                <a:effectLst/>
                <a:latin typeface="Verdana" pitchFamily="34" charset="0"/>
              </a:rPr>
              <a:t>动机</a:t>
            </a:r>
          </a:p>
        </p:txBody>
      </p:sp>
      <p:sp>
        <p:nvSpPr>
          <p:cNvPr id="8" name="下箭头 7"/>
          <p:cNvSpPr/>
          <p:nvPr/>
        </p:nvSpPr>
        <p:spPr bwMode="auto">
          <a:xfrm rot="16200000">
            <a:off x="2591822" y="2369455"/>
            <a:ext cx="211294" cy="947588"/>
          </a:xfrm>
          <a:prstGeom prst="downArrow">
            <a:avLst/>
          </a:prstGeom>
          <a:solidFill>
            <a:schemeClr val="accent1"/>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Verdana" pitchFamily="34" charset="0"/>
            </a:endParaRPr>
          </a:p>
        </p:txBody>
      </p:sp>
      <p:sp>
        <p:nvSpPr>
          <p:cNvPr id="9" name="下箭头 8"/>
          <p:cNvSpPr/>
          <p:nvPr/>
        </p:nvSpPr>
        <p:spPr bwMode="auto">
          <a:xfrm rot="16200000">
            <a:off x="4682440" y="2369455"/>
            <a:ext cx="211294" cy="947588"/>
          </a:xfrm>
          <a:prstGeom prst="downArrow">
            <a:avLst/>
          </a:prstGeom>
          <a:solidFill>
            <a:schemeClr val="accent1"/>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18123264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anose="05000000000000000000" pitchFamily="2" charset="2"/>
              <a:buChar char="p"/>
            </a:pPr>
            <a:r>
              <a:rPr lang="zh-CN" altLang="en-US" sz="2400" dirty="0">
                <a:latin typeface="+mn-ea"/>
              </a:rPr>
              <a:t>二是</a:t>
            </a:r>
            <a:r>
              <a:rPr lang="zh-CN" altLang="en-US" sz="2400" dirty="0">
                <a:solidFill>
                  <a:srgbClr val="C00000"/>
                </a:solidFill>
                <a:latin typeface="+mn-ea"/>
              </a:rPr>
              <a:t>西格蒙德</a:t>
            </a:r>
            <a:r>
              <a:rPr lang="en-US" altLang="zh-CN" sz="2400" dirty="0">
                <a:solidFill>
                  <a:srgbClr val="C00000"/>
                </a:solidFill>
                <a:latin typeface="+mn-ea"/>
              </a:rPr>
              <a:t>·</a:t>
            </a:r>
            <a:r>
              <a:rPr lang="zh-CN" altLang="en-US" sz="2400" dirty="0">
                <a:solidFill>
                  <a:srgbClr val="C00000"/>
                </a:solidFill>
                <a:latin typeface="+mn-ea"/>
              </a:rPr>
              <a:t>弗洛伊德</a:t>
            </a:r>
            <a:r>
              <a:rPr lang="en-US" altLang="zh-CN" sz="2400" dirty="0">
                <a:solidFill>
                  <a:srgbClr val="C00000"/>
                </a:solidFill>
                <a:latin typeface="+mn-ea"/>
              </a:rPr>
              <a:t>(</a:t>
            </a:r>
            <a:r>
              <a:rPr lang="en-US" altLang="zh-CN" sz="2400" dirty="0" err="1">
                <a:solidFill>
                  <a:srgbClr val="C00000"/>
                </a:solidFill>
                <a:latin typeface="+mn-ea"/>
              </a:rPr>
              <a:t>SigmundFreud</a:t>
            </a:r>
            <a:r>
              <a:rPr lang="en-US" altLang="zh-CN" sz="2400" dirty="0">
                <a:solidFill>
                  <a:srgbClr val="C00000"/>
                </a:solidFill>
                <a:latin typeface="+mn-ea"/>
              </a:rPr>
              <a:t>)</a:t>
            </a:r>
            <a:r>
              <a:rPr lang="zh-CN" altLang="en-US" sz="2400" dirty="0">
                <a:solidFill>
                  <a:srgbClr val="C00000"/>
                </a:solidFill>
                <a:latin typeface="+mn-ea"/>
              </a:rPr>
              <a:t>的理论。</a:t>
            </a:r>
            <a:r>
              <a:rPr lang="zh-CN" altLang="en-US" sz="2400" dirty="0">
                <a:latin typeface="+mn-ea"/>
              </a:rPr>
              <a:t>弗洛伊德认为，形成人的行为的真正因素大多是无意识的。他相信随着人类的成长，许多欲望遭到了压制。然而这些欲望既无法消除，也无法百分之百的被控制，他们会出现在梦里，无意的话语中或意念活动中，或最终反映在心理中。</a:t>
            </a:r>
            <a:r>
              <a:rPr lang="zh-CN" altLang="en-US" sz="2400" dirty="0">
                <a:solidFill>
                  <a:srgbClr val="C00000"/>
                </a:solidFill>
                <a:latin typeface="+mn-ea"/>
              </a:rPr>
              <a:t>因此，弗罗伊德认为一个人不可能真正了解其受激励的真正动机。</a:t>
            </a:r>
            <a:endParaRPr lang="en-US" altLang="zh-CN" sz="2400" dirty="0">
              <a:solidFill>
                <a:srgbClr val="C00000"/>
              </a:solidFill>
              <a:latin typeface="+mn-ea"/>
            </a:endParaRPr>
          </a:p>
          <a:p>
            <a:r>
              <a:rPr lang="zh-CN" altLang="en-US" sz="2400" dirty="0">
                <a:solidFill>
                  <a:srgbClr val="7030A0"/>
                </a:solidFill>
                <a:latin typeface="等线" panose="02010600030101010101" pitchFamily="2" charset="-122"/>
                <a:ea typeface="等线" panose="02010600030101010101" pitchFamily="2" charset="-122"/>
              </a:rPr>
              <a:t>一个人购买了一辆宝马运动型敞篷跑车，可能会解释说他喜欢风拂过自己稀疏头发的感觉。内心深处，他可能正竭力想向他人展示自己的成功。而在更深处，他购买这款车的原因可能是为了再次感觉年轻和独立。</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22</a:t>
            </a:fld>
            <a:endParaRPr lang="en-GB" altLang="en-GB"/>
          </a:p>
        </p:txBody>
      </p:sp>
    </p:spTree>
    <p:extLst>
      <p:ext uri="{BB962C8B-B14F-4D97-AF65-F5344CB8AC3E}">
        <p14:creationId xmlns:p14="http://schemas.microsoft.com/office/powerpoint/2010/main" val="2009663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iterate type="lt">
                                    <p:tmAbs val="100"/>
                                  </p:iterate>
                                  <p:childTnLst>
                                    <p:set>
                                      <p:cBhvr>
                                        <p:cTn id="6" dur="1" fill="hold">
                                          <p:stCondLst>
                                            <p:cond delay="0"/>
                                          </p:stCondLst>
                                        </p:cTn>
                                        <p:tgtEl>
                                          <p:spTgt spid="3">
                                            <p:txEl>
                                              <p:pRg st="1" end="1"/>
                                            </p:txEl>
                                          </p:spTgt>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anose="05000000000000000000" pitchFamily="2" charset="2"/>
              <a:buChar char="p"/>
            </a:pPr>
            <a:r>
              <a:rPr lang="zh-CN" altLang="en-US" sz="2400" dirty="0">
                <a:solidFill>
                  <a:schemeClr val="tx1">
                    <a:lumMod val="50000"/>
                  </a:schemeClr>
                </a:solidFill>
              </a:rPr>
              <a:t>三是</a:t>
            </a:r>
            <a:r>
              <a:rPr lang="zh-CN" altLang="en-US" sz="2400" dirty="0">
                <a:solidFill>
                  <a:srgbClr val="C00000"/>
                </a:solidFill>
              </a:rPr>
              <a:t>赫兹伯格的理论。</a:t>
            </a:r>
            <a:endParaRPr lang="en-US" altLang="zh-CN" sz="2400" dirty="0">
              <a:solidFill>
                <a:srgbClr val="C00000"/>
              </a:solidFill>
            </a:endParaRPr>
          </a:p>
          <a:p>
            <a:pPr marL="0" indent="0">
              <a:buNone/>
            </a:pPr>
            <a:r>
              <a:rPr lang="zh-CN" altLang="en-US" sz="2400" dirty="0">
                <a:solidFill>
                  <a:srgbClr val="C00000"/>
                </a:solidFill>
              </a:rPr>
              <a:t>弗雷德里克</a:t>
            </a:r>
            <a:r>
              <a:rPr lang="en-US" altLang="zh-CN" sz="2400" dirty="0">
                <a:solidFill>
                  <a:srgbClr val="C00000"/>
                </a:solidFill>
                <a:latin typeface="华文中宋"/>
              </a:rPr>
              <a:t>·</a:t>
            </a:r>
            <a:r>
              <a:rPr lang="zh-CN" altLang="en-US" sz="2400" dirty="0">
                <a:solidFill>
                  <a:srgbClr val="C00000"/>
                </a:solidFill>
              </a:rPr>
              <a:t>赫兹伯格开发了双因素理论，</a:t>
            </a:r>
            <a:r>
              <a:rPr lang="zh-CN" altLang="en-US" sz="2400" dirty="0">
                <a:solidFill>
                  <a:schemeClr val="tx1">
                    <a:lumMod val="50000"/>
                  </a:schemeClr>
                </a:solidFill>
              </a:rPr>
              <a:t>对</a:t>
            </a:r>
            <a:r>
              <a:rPr lang="zh-CN" altLang="en-US" sz="2400" dirty="0">
                <a:solidFill>
                  <a:schemeClr val="bg2">
                    <a:lumMod val="50000"/>
                  </a:schemeClr>
                </a:solidFill>
              </a:rPr>
              <a:t>不满意因素和满意因素</a:t>
            </a:r>
            <a:r>
              <a:rPr lang="zh-CN" altLang="en-US" sz="2400" dirty="0">
                <a:solidFill>
                  <a:schemeClr val="tx1">
                    <a:lumMod val="50000"/>
                  </a:schemeClr>
                </a:solidFill>
              </a:rPr>
              <a:t>进行了区分。</a:t>
            </a:r>
            <a:r>
              <a:rPr lang="zh-CN" altLang="en-US" sz="2400" dirty="0">
                <a:solidFill>
                  <a:srgbClr val="C00000"/>
                </a:solidFill>
              </a:rPr>
              <a:t>只消除不满意因素是不足以激发购买的，产品必须具有满意因素。</a:t>
            </a:r>
            <a:endParaRPr lang="en-US" altLang="zh-CN" sz="2400" dirty="0">
              <a:solidFill>
                <a:srgbClr val="C00000"/>
              </a:solidFill>
            </a:endParaRPr>
          </a:p>
          <a:p>
            <a:pPr marL="0" indent="0">
              <a:buNone/>
            </a:pPr>
            <a:r>
              <a:rPr lang="zh-CN" altLang="en-US" sz="2400" dirty="0">
                <a:solidFill>
                  <a:srgbClr val="C00000"/>
                </a:solidFill>
              </a:rPr>
              <a:t>赫兹伯格的动机理论有两层意义：</a:t>
            </a:r>
            <a:endParaRPr lang="en-US" altLang="zh-CN" sz="2400" dirty="0">
              <a:solidFill>
                <a:srgbClr val="C00000"/>
              </a:solidFill>
            </a:endParaRPr>
          </a:p>
          <a:p>
            <a:pPr marL="0" indent="0">
              <a:buNone/>
            </a:pPr>
            <a:r>
              <a:rPr lang="zh-CN" altLang="en-US" sz="2400" dirty="0">
                <a:solidFill>
                  <a:srgbClr val="7030A0"/>
                </a:solidFill>
              </a:rPr>
              <a:t>一是，卖家应尽可能消除不满意因素。这些因素不但不会卖出产品，而且能轻易毁掉交易。</a:t>
            </a:r>
            <a:endParaRPr lang="en-US" altLang="zh-CN" sz="2400" dirty="0">
              <a:solidFill>
                <a:srgbClr val="7030A0"/>
              </a:solidFill>
            </a:endParaRPr>
          </a:p>
          <a:p>
            <a:pPr marL="0" indent="0">
              <a:buNone/>
            </a:pPr>
            <a:r>
              <a:rPr lang="zh-CN" altLang="en-US" sz="2400" dirty="0">
                <a:solidFill>
                  <a:srgbClr val="7030A0"/>
                </a:solidFill>
              </a:rPr>
              <a:t>二是，卖家必须认清市场上产品的主要满意因素和购买动机，并提供适当的产品。</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23</a:t>
            </a:fld>
            <a:endParaRPr lang="en-GB" altLang="en-GB"/>
          </a:p>
        </p:txBody>
      </p:sp>
    </p:spTree>
    <p:extLst>
      <p:ext uri="{BB962C8B-B14F-4D97-AF65-F5344CB8AC3E}">
        <p14:creationId xmlns:p14="http://schemas.microsoft.com/office/powerpoint/2010/main" val="41403149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fade">
                                      <p:cBhvr>
                                        <p:cTn id="14" dur="1000"/>
                                        <p:tgtEl>
                                          <p:spTgt spid="3">
                                            <p:txEl>
                                              <p:pRg st="4" end="4"/>
                                            </p:txEl>
                                          </p:spTgt>
                                        </p:tgtEl>
                                      </p:cBhvr>
                                    </p:animEffect>
                                    <p:anim calcmode="lin" valueType="num">
                                      <p:cBhvr>
                                        <p:cTn id="1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感知</a:t>
            </a:r>
          </a:p>
        </p:txBody>
      </p:sp>
      <p:sp>
        <p:nvSpPr>
          <p:cNvPr id="3" name="内容占位符 2"/>
          <p:cNvSpPr>
            <a:spLocks noGrp="1"/>
          </p:cNvSpPr>
          <p:nvPr>
            <p:ph idx="1"/>
          </p:nvPr>
        </p:nvSpPr>
        <p:spPr/>
        <p:txBody>
          <a:bodyPr/>
          <a:lstStyle/>
          <a:p>
            <a:r>
              <a:rPr lang="zh-CN" altLang="en-US" sz="2400" dirty="0">
                <a:solidFill>
                  <a:srgbClr val="C00000"/>
                </a:solidFill>
              </a:rPr>
              <a:t>知觉</a:t>
            </a:r>
            <a:r>
              <a:rPr lang="zh-CN" altLang="en-US" sz="2400" dirty="0"/>
              <a:t>是指一个人选择、组织并解释接收到的信息，以形成对外部世界有意义的描绘的过程。</a:t>
            </a:r>
            <a:endParaRPr lang="en-US" altLang="zh-CN" sz="2400" dirty="0"/>
          </a:p>
          <a:p>
            <a:r>
              <a:rPr lang="zh-CN" altLang="en-US" sz="2400" dirty="0"/>
              <a:t>在营销中，</a:t>
            </a:r>
            <a:r>
              <a:rPr lang="zh-CN" altLang="en-US" sz="2400" dirty="0">
                <a:solidFill>
                  <a:srgbClr val="C00000"/>
                </a:solidFill>
              </a:rPr>
              <a:t>感知比事实更重要</a:t>
            </a:r>
            <a:r>
              <a:rPr lang="zh-CN" altLang="en-US" sz="2400" dirty="0"/>
              <a:t>，因为感知影响消费者的实际行为。</a:t>
            </a:r>
            <a:endParaRPr lang="en-US" altLang="zh-CN" sz="2400" dirty="0"/>
          </a:p>
          <a:p>
            <a:r>
              <a:rPr lang="zh-CN" altLang="en-US" sz="2400" dirty="0">
                <a:solidFill>
                  <a:srgbClr val="C00000"/>
                </a:solidFill>
              </a:rPr>
              <a:t>感知不仅仅取决于物理刺激，也与周围环境的刺激以及我们个人的心理条件有关。</a:t>
            </a:r>
            <a:endParaRPr lang="en-US" altLang="zh-CN" sz="2400" dirty="0">
              <a:solidFill>
                <a:srgbClr val="C00000"/>
              </a:solidFill>
            </a:endParaRPr>
          </a:p>
          <a:p>
            <a:r>
              <a:rPr lang="zh-CN" altLang="en-US" sz="2400" dirty="0">
                <a:solidFill>
                  <a:srgbClr val="7030A0"/>
                </a:solidFill>
              </a:rPr>
              <a:t>一个人可能认为花言巧语的销售人员是野心勃勃而且虚伪的，另一个人可能认为他是聪明并且乐于助人的。</a:t>
            </a:r>
          </a:p>
          <a:p>
            <a:endParaRPr lang="zh-CN" altLang="en-US" sz="2400" dirty="0">
              <a:ea typeface="+mn-ea"/>
              <a:cs typeface="+mn-cs"/>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24</a:t>
            </a:fld>
            <a:endParaRPr lang="en-GB" altLang="en-GB"/>
          </a:p>
        </p:txBody>
      </p:sp>
    </p:spTree>
    <p:extLst>
      <p:ext uri="{BB962C8B-B14F-4D97-AF65-F5344CB8AC3E}">
        <p14:creationId xmlns:p14="http://schemas.microsoft.com/office/powerpoint/2010/main" val="3257232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a:solidFill>
                  <a:srgbClr val="C00000"/>
                </a:solidFill>
              </a:rPr>
              <a:t>①选择性注意。</a:t>
            </a:r>
            <a:r>
              <a:rPr lang="zh-CN" altLang="en-US" sz="2400" dirty="0"/>
              <a:t>有三种情况易引起人们的注意：</a:t>
            </a:r>
            <a:endParaRPr lang="en-US" altLang="zh-CN" sz="2400" dirty="0"/>
          </a:p>
          <a:p>
            <a:pPr lvl="1">
              <a:buFont typeface="Wingdings" panose="05000000000000000000" pitchFamily="2" charset="2"/>
              <a:buChar char="p"/>
            </a:pPr>
            <a:r>
              <a:rPr lang="zh-CN" altLang="en-US" sz="2200" dirty="0">
                <a:solidFill>
                  <a:srgbClr val="C00000"/>
                </a:solidFill>
              </a:rPr>
              <a:t>一是消费者目前需要的；</a:t>
            </a:r>
            <a:endParaRPr lang="en-US" altLang="zh-CN" sz="2200" dirty="0">
              <a:solidFill>
                <a:srgbClr val="C00000"/>
              </a:solidFill>
            </a:endParaRPr>
          </a:p>
          <a:p>
            <a:pPr lvl="1">
              <a:buFont typeface="Wingdings" panose="05000000000000000000" pitchFamily="2" charset="2"/>
              <a:buChar char="p"/>
            </a:pPr>
            <a:r>
              <a:rPr lang="zh-CN" altLang="en-US" sz="2200" dirty="0">
                <a:solidFill>
                  <a:srgbClr val="C00000"/>
                </a:solidFill>
              </a:rPr>
              <a:t>二是预期要出现的；</a:t>
            </a:r>
            <a:endParaRPr lang="en-US" altLang="zh-CN" sz="2200" dirty="0">
              <a:solidFill>
                <a:srgbClr val="C00000"/>
              </a:solidFill>
            </a:endParaRPr>
          </a:p>
          <a:p>
            <a:pPr lvl="1">
              <a:buFont typeface="Wingdings" panose="05000000000000000000" pitchFamily="2" charset="2"/>
              <a:buChar char="p"/>
            </a:pPr>
            <a:r>
              <a:rPr lang="zh-CN" altLang="en-US" sz="2200" dirty="0">
                <a:solidFill>
                  <a:srgbClr val="C00000"/>
                </a:solidFill>
              </a:rPr>
              <a:t>三是变化幅度大于一般的较特殊的刺激物。</a:t>
            </a:r>
            <a:endParaRPr lang="en-US" altLang="zh-CN" sz="2200" dirty="0">
              <a:solidFill>
                <a:srgbClr val="C00000"/>
              </a:solidFill>
            </a:endParaRPr>
          </a:p>
          <a:p>
            <a:pPr marL="170235" lvl="1" indent="0">
              <a:buNone/>
            </a:pPr>
            <a:r>
              <a:rPr lang="zh-CN" altLang="en-US" sz="2400" dirty="0">
                <a:solidFill>
                  <a:srgbClr val="C00000"/>
                </a:solidFill>
                <a:ea typeface="+mn-ea"/>
                <a:cs typeface="+mn-cs"/>
              </a:rPr>
              <a:t>②选择性曲解。</a:t>
            </a:r>
            <a:r>
              <a:rPr lang="zh-CN" altLang="en-US" sz="2400" dirty="0"/>
              <a:t>因为在消费者对其所接受信息进行加工处理的过程中，往往会在客观的基础上加上自己的理解和想法。</a:t>
            </a:r>
            <a:endParaRPr lang="en-US" altLang="zh-CN" sz="2400" dirty="0"/>
          </a:p>
          <a:p>
            <a:pPr marL="170235" lvl="1" indent="0">
              <a:buNone/>
            </a:pPr>
            <a:r>
              <a:rPr lang="zh-CN" altLang="en-US" sz="2400" dirty="0">
                <a:solidFill>
                  <a:srgbClr val="C00000"/>
                </a:solidFill>
                <a:ea typeface="+mn-ea"/>
                <a:cs typeface="+mn-cs"/>
              </a:rPr>
              <a:t>③选择性记忆。</a:t>
            </a:r>
            <a:r>
              <a:rPr lang="zh-CN" altLang="en-US" sz="2400" dirty="0"/>
              <a:t>在购买行为上消费者往往会记住自己喜爱品牌的优点，而忘掉其他竞争品牌的优点。</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25</a:t>
            </a:fld>
            <a:endParaRPr lang="en-GB" altLang="en-GB"/>
          </a:p>
        </p:txBody>
      </p:sp>
    </p:spTree>
    <p:extLst>
      <p:ext uri="{BB962C8B-B14F-4D97-AF65-F5344CB8AC3E}">
        <p14:creationId xmlns:p14="http://schemas.microsoft.com/office/powerpoint/2010/main" val="10834028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buFont typeface="Wingdings" panose="05000000000000000000" pitchFamily="2" charset="2"/>
              <a:buChar char="p"/>
            </a:pPr>
            <a:r>
              <a:rPr lang="en-US" altLang="zh-CN" sz="2400" dirty="0">
                <a:latin typeface="宋体" panose="02010600030101010101" pitchFamily="2" charset="-122"/>
              </a:rPr>
              <a:t> </a:t>
            </a:r>
            <a:r>
              <a:rPr lang="zh-CN" altLang="en-US" sz="2400" b="1" dirty="0">
                <a:latin typeface="宋体" panose="02010600030101010101" pitchFamily="2" charset="-122"/>
              </a:rPr>
              <a:t>信念与态度</a:t>
            </a:r>
          </a:p>
          <a:p>
            <a:pPr>
              <a:buFont typeface="Wingdings" panose="05000000000000000000" pitchFamily="2" charset="2"/>
              <a:buChar char="p"/>
            </a:pPr>
            <a:endParaRPr lang="zh-CN" altLang="en-US" b="1" dirty="0">
              <a:latin typeface="宋体" panose="02010600030101010101" pitchFamily="2" charset="-122"/>
            </a:endParaRPr>
          </a:p>
          <a:p>
            <a:pPr>
              <a:buFont typeface="Wingdings" panose="05000000000000000000" pitchFamily="2" charset="2"/>
              <a:buChar char="Ø"/>
            </a:pPr>
            <a:r>
              <a:rPr lang="zh-CN" altLang="en-US" sz="2400" dirty="0">
                <a:latin typeface="楷体_GB2312" pitchFamily="49" charset="-122"/>
                <a:ea typeface="楷体_GB2312" pitchFamily="49" charset="-122"/>
              </a:rPr>
              <a:t>所谓</a:t>
            </a:r>
            <a:r>
              <a:rPr lang="zh-CN" altLang="en-US" sz="2400" dirty="0">
                <a:solidFill>
                  <a:srgbClr val="C00000"/>
                </a:solidFill>
                <a:latin typeface="楷体_GB2312" pitchFamily="49" charset="-122"/>
                <a:ea typeface="楷体_GB2312" pitchFamily="49" charset="-122"/>
              </a:rPr>
              <a:t>信念</a:t>
            </a:r>
            <a:r>
              <a:rPr lang="zh-CN" altLang="en-US" sz="2400" dirty="0">
                <a:latin typeface="楷体_GB2312" pitchFamily="49" charset="-122"/>
                <a:ea typeface="楷体_GB2312" pitchFamily="49" charset="-122"/>
              </a:rPr>
              <a:t>是指一个人对事物所持有的确定性看法</a:t>
            </a:r>
          </a:p>
          <a:p>
            <a:pPr>
              <a:buFont typeface="Wingdings" panose="05000000000000000000" pitchFamily="2" charset="2"/>
              <a:buChar char="Ø"/>
            </a:pPr>
            <a:r>
              <a:rPr lang="zh-CN" altLang="en-US" sz="2400" dirty="0">
                <a:latin typeface="楷体_GB2312" pitchFamily="49" charset="-122"/>
                <a:ea typeface="楷体_GB2312" pitchFamily="49" charset="-122"/>
              </a:rPr>
              <a:t>所谓</a:t>
            </a:r>
            <a:r>
              <a:rPr lang="zh-CN" altLang="en-US" sz="2400" dirty="0">
                <a:solidFill>
                  <a:srgbClr val="C00000"/>
                </a:solidFill>
                <a:latin typeface="楷体_GB2312" pitchFamily="49" charset="-122"/>
                <a:ea typeface="楷体_GB2312" pitchFamily="49" charset="-122"/>
              </a:rPr>
              <a:t>态度</a:t>
            </a:r>
            <a:r>
              <a:rPr lang="zh-CN" altLang="en-US" sz="2400" dirty="0">
                <a:latin typeface="楷体_GB2312" pitchFamily="49" charset="-122"/>
                <a:ea typeface="楷体_GB2312" pitchFamily="49" charset="-122"/>
              </a:rPr>
              <a:t>是指一个人对某些事物或观念长期持有的好与坏的评价、感受和由此导致的行动倾向</a:t>
            </a:r>
            <a:endParaRPr lang="en-US" altLang="zh-CN" sz="2400" dirty="0">
              <a:latin typeface="楷体_GB2312" pitchFamily="49" charset="-122"/>
              <a:ea typeface="楷体_GB2312" pitchFamily="49" charset="-122"/>
            </a:endParaRPr>
          </a:p>
          <a:p>
            <a:pPr marL="0" indent="0">
              <a:buNone/>
            </a:pPr>
            <a:r>
              <a:rPr lang="zh-CN" altLang="en-US" sz="2800" dirty="0">
                <a:solidFill>
                  <a:srgbClr val="C00000"/>
                </a:solidFill>
                <a:latin typeface="隶书" panose="02010509060101010101" pitchFamily="49" charset="-122"/>
                <a:ea typeface="隶书" panose="02010509060101010101" pitchFamily="49" charset="-122"/>
              </a:rPr>
              <a:t>信念与态度会影响人们的购买行为 </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26</a:t>
            </a:fld>
            <a:endParaRPr lang="en-GB" altLang="en-GB"/>
          </a:p>
        </p:txBody>
      </p:sp>
      <p:sp>
        <p:nvSpPr>
          <p:cNvPr id="6" name="云形标注 5"/>
          <p:cNvSpPr/>
          <p:nvPr/>
        </p:nvSpPr>
        <p:spPr bwMode="auto">
          <a:xfrm>
            <a:off x="1547664" y="4293096"/>
            <a:ext cx="6048672" cy="1440160"/>
          </a:xfrm>
          <a:prstGeom prst="cloudCallout">
            <a:avLst/>
          </a:prstGeom>
          <a:solidFill>
            <a:srgbClr val="FFFF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2800" b="0" i="0" u="none" strike="noStrike" cap="none" normalizeH="0" baseline="0" dirty="0">
                <a:ln>
                  <a:noFill/>
                </a:ln>
                <a:solidFill>
                  <a:schemeClr val="tx1"/>
                </a:solidFill>
                <a:effectLst/>
                <a:latin typeface="Verdana" pitchFamily="34" charset="0"/>
              </a:rPr>
              <a:t>你对某些品牌的信念与态度？</a:t>
            </a:r>
          </a:p>
        </p:txBody>
      </p:sp>
    </p:spTree>
    <p:extLst>
      <p:ext uri="{BB962C8B-B14F-4D97-AF65-F5344CB8AC3E}">
        <p14:creationId xmlns:p14="http://schemas.microsoft.com/office/powerpoint/2010/main" val="39727295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5452" y="1124744"/>
            <a:ext cx="8034337" cy="5008564"/>
          </a:xfrm>
        </p:spPr>
        <p:txBody>
          <a:bodyPr/>
          <a:lstStyle/>
          <a:p>
            <a:r>
              <a:rPr lang="en-US" altLang="zh-CN" sz="2400" dirty="0"/>
              <a:t>4.1.5</a:t>
            </a:r>
            <a:r>
              <a:rPr lang="zh-CN" altLang="en-US" sz="2400" dirty="0"/>
              <a:t>汽车消费者购买决策分析</a:t>
            </a:r>
          </a:p>
          <a:p>
            <a:r>
              <a:rPr lang="en-US" altLang="zh-CN" sz="2400" dirty="0"/>
              <a:t>1.</a:t>
            </a:r>
            <a:r>
              <a:rPr lang="zh-CN" altLang="en-US" sz="2400" dirty="0"/>
              <a:t>消费者购买决策行为的参与者</a:t>
            </a:r>
          </a:p>
          <a:p>
            <a:pPr lvl="1"/>
            <a:r>
              <a:rPr lang="zh-CN" altLang="en-US" sz="2000" dirty="0"/>
              <a:t>（</a:t>
            </a:r>
            <a:r>
              <a:rPr lang="en-US" altLang="zh-CN" sz="2000" dirty="0"/>
              <a:t>1</a:t>
            </a:r>
            <a:r>
              <a:rPr lang="zh-CN" altLang="en-US" sz="2000" dirty="0"/>
              <a:t>）倡议者。最初提出购买汽车产品及服务的人。</a:t>
            </a:r>
          </a:p>
          <a:p>
            <a:pPr lvl="1"/>
            <a:r>
              <a:rPr lang="zh-CN" altLang="en-US" sz="2000" dirty="0"/>
              <a:t>（</a:t>
            </a:r>
            <a:r>
              <a:rPr lang="en-US" altLang="zh-CN" sz="2000" dirty="0"/>
              <a:t>2</a:t>
            </a:r>
            <a:r>
              <a:rPr lang="zh-CN" altLang="en-US" sz="2000" dirty="0"/>
              <a:t>）影响者。其看法或意见对最终决策具有直接或间接影响的人。</a:t>
            </a:r>
          </a:p>
          <a:p>
            <a:pPr lvl="1"/>
            <a:r>
              <a:rPr lang="zh-CN" altLang="en-US" sz="2000" dirty="0"/>
              <a:t>（</a:t>
            </a:r>
            <a:r>
              <a:rPr lang="en-US" altLang="zh-CN" sz="2000" dirty="0"/>
              <a:t>3</a:t>
            </a:r>
            <a:r>
              <a:rPr lang="zh-CN" altLang="en-US" sz="2000" dirty="0"/>
              <a:t>）决策者。能够对买不买、买什么、买多少、何时买、何处买等问题作出全部或部分的最后决定的人。</a:t>
            </a:r>
          </a:p>
          <a:p>
            <a:pPr lvl="1"/>
            <a:r>
              <a:rPr lang="zh-CN" altLang="en-US" sz="2000" dirty="0"/>
              <a:t>（</a:t>
            </a:r>
            <a:r>
              <a:rPr lang="en-US" altLang="zh-CN" sz="2000" dirty="0"/>
              <a:t>4</a:t>
            </a:r>
            <a:r>
              <a:rPr lang="zh-CN" altLang="en-US" sz="2000" dirty="0"/>
              <a:t>）购买者。执行购买决定的人。</a:t>
            </a:r>
          </a:p>
          <a:p>
            <a:pPr lvl="1"/>
            <a:r>
              <a:rPr lang="zh-CN" altLang="en-US" sz="2000" dirty="0"/>
              <a:t>（</a:t>
            </a:r>
            <a:r>
              <a:rPr lang="en-US" altLang="zh-CN" sz="2000" dirty="0"/>
              <a:t>5</a:t>
            </a:r>
            <a:r>
              <a:rPr lang="zh-CN" altLang="en-US" sz="2000" dirty="0"/>
              <a:t>）使用者。直接消费或使用汽车产品或服务的人。</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27</a:t>
            </a:fld>
            <a:endParaRPr lang="en-GB" altLang="en-GB"/>
          </a:p>
        </p:txBody>
      </p:sp>
    </p:spTree>
    <p:extLst>
      <p:ext uri="{BB962C8B-B14F-4D97-AF65-F5344CB8AC3E}">
        <p14:creationId xmlns:p14="http://schemas.microsoft.com/office/powerpoint/2010/main" val="36540836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2.</a:t>
            </a:r>
            <a:r>
              <a:rPr lang="zh-CN" altLang="en-US" sz="2400" dirty="0">
                <a:solidFill>
                  <a:srgbClr val="C00000"/>
                </a:solidFill>
              </a:rPr>
              <a:t>消费者购买决策的过程</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28</a:t>
            </a:fld>
            <a:endParaRPr lang="en-GB" altLang="en-GB"/>
          </a:p>
        </p:txBody>
      </p:sp>
      <p:grpSp>
        <p:nvGrpSpPr>
          <p:cNvPr id="17" name="Group 28"/>
          <p:cNvGrpSpPr>
            <a:grpSpLocks/>
          </p:cNvGrpSpPr>
          <p:nvPr/>
        </p:nvGrpSpPr>
        <p:grpSpPr bwMode="auto">
          <a:xfrm>
            <a:off x="869915" y="3644603"/>
            <a:ext cx="7200900" cy="792162"/>
            <a:chOff x="657" y="3113"/>
            <a:chExt cx="4536" cy="499"/>
          </a:xfrm>
        </p:grpSpPr>
        <p:sp>
          <p:nvSpPr>
            <p:cNvPr id="18" name="Rectangle 5"/>
            <p:cNvSpPr>
              <a:spLocks noChangeArrowheads="1"/>
            </p:cNvSpPr>
            <p:nvPr/>
          </p:nvSpPr>
          <p:spPr bwMode="auto">
            <a:xfrm>
              <a:off x="657" y="3113"/>
              <a:ext cx="495" cy="499"/>
            </a:xfrm>
            <a:prstGeom prst="rect">
              <a:avLst/>
            </a:prstGeom>
            <a:solidFill>
              <a:srgbClr val="00CCFF"/>
            </a:solidFill>
            <a:ln w="38100">
              <a:solidFill>
                <a:srgbClr val="000000"/>
              </a:solidFill>
              <a:miter lim="800000"/>
              <a:headEnd/>
              <a:tailEnd/>
            </a:ln>
          </p:spPr>
          <p:txBody>
            <a:bodyPr/>
            <a:lstStyle/>
            <a:p>
              <a:pPr algn="ctr">
                <a:lnSpc>
                  <a:spcPct val="128000"/>
                </a:lnSpc>
              </a:pPr>
              <a:r>
                <a:rPr lang="zh-CN" altLang="en-US" dirty="0">
                  <a:latin typeface="Times New Roman" panose="02020603050405020304" pitchFamily="18" charset="0"/>
                  <a:ea typeface="楷体_GB2312" pitchFamily="49" charset="-122"/>
                </a:rPr>
                <a:t>确定需要</a:t>
              </a:r>
              <a:endParaRPr lang="zh-CN" altLang="en-US" dirty="0">
                <a:latin typeface="Arial" panose="020B0604020202020204" pitchFamily="34" charset="0"/>
                <a:ea typeface="楷体_GB2312" pitchFamily="49" charset="-122"/>
              </a:endParaRPr>
            </a:p>
          </p:txBody>
        </p:sp>
        <p:sp>
          <p:nvSpPr>
            <p:cNvPr id="19" name="Rectangle 6"/>
            <p:cNvSpPr>
              <a:spLocks noChangeArrowheads="1"/>
            </p:cNvSpPr>
            <p:nvPr/>
          </p:nvSpPr>
          <p:spPr bwMode="auto">
            <a:xfrm>
              <a:off x="1576" y="3113"/>
              <a:ext cx="495" cy="499"/>
            </a:xfrm>
            <a:prstGeom prst="rect">
              <a:avLst/>
            </a:prstGeom>
            <a:solidFill>
              <a:srgbClr val="00FFCC"/>
            </a:solidFill>
            <a:ln w="38100">
              <a:solidFill>
                <a:srgbClr val="000000"/>
              </a:solidFill>
              <a:miter lim="800000"/>
              <a:headEnd/>
              <a:tailEnd/>
            </a:ln>
          </p:spPr>
          <p:txBody>
            <a:bodyPr/>
            <a:lstStyle/>
            <a:p>
              <a:pPr algn="ctr">
                <a:lnSpc>
                  <a:spcPct val="128000"/>
                </a:lnSpc>
              </a:pPr>
              <a:r>
                <a:rPr lang="zh-CN" altLang="en-US" dirty="0">
                  <a:latin typeface="Times New Roman" panose="02020603050405020304" pitchFamily="18" charset="0"/>
                  <a:ea typeface="楷体_GB2312" pitchFamily="49" charset="-122"/>
                </a:rPr>
                <a:t>搜集信息</a:t>
              </a:r>
              <a:endParaRPr lang="zh-CN" altLang="en-US" dirty="0">
                <a:latin typeface="Arial" panose="020B0604020202020204" pitchFamily="34" charset="0"/>
                <a:ea typeface="楷体_GB2312" pitchFamily="49" charset="-122"/>
              </a:endParaRPr>
            </a:p>
          </p:txBody>
        </p:sp>
        <p:sp>
          <p:nvSpPr>
            <p:cNvPr id="20" name="Rectangle 7"/>
            <p:cNvSpPr>
              <a:spLocks noChangeArrowheads="1"/>
            </p:cNvSpPr>
            <p:nvPr/>
          </p:nvSpPr>
          <p:spPr bwMode="auto">
            <a:xfrm>
              <a:off x="3385" y="3113"/>
              <a:ext cx="495" cy="499"/>
            </a:xfrm>
            <a:prstGeom prst="rect">
              <a:avLst/>
            </a:prstGeom>
            <a:solidFill>
              <a:schemeClr val="hlink"/>
            </a:solidFill>
            <a:ln w="38100">
              <a:solidFill>
                <a:srgbClr val="000000"/>
              </a:solidFill>
              <a:miter lim="800000"/>
              <a:headEnd/>
              <a:tailEnd/>
            </a:ln>
          </p:spPr>
          <p:txBody>
            <a:bodyPr/>
            <a:lstStyle/>
            <a:p>
              <a:pPr algn="ctr">
                <a:lnSpc>
                  <a:spcPct val="128000"/>
                </a:lnSpc>
              </a:pPr>
              <a:r>
                <a:rPr lang="zh-CN" altLang="en-US" dirty="0">
                  <a:latin typeface="Times New Roman" panose="02020603050405020304" pitchFamily="18" charset="0"/>
                  <a:ea typeface="楷体_GB2312" pitchFamily="49" charset="-122"/>
                </a:rPr>
                <a:t>决定购买</a:t>
              </a:r>
              <a:endParaRPr lang="zh-CN" altLang="en-US" dirty="0">
                <a:latin typeface="Arial" panose="020B0604020202020204" pitchFamily="34" charset="0"/>
                <a:ea typeface="楷体_GB2312" pitchFamily="49" charset="-122"/>
              </a:endParaRPr>
            </a:p>
          </p:txBody>
        </p:sp>
        <p:sp>
          <p:nvSpPr>
            <p:cNvPr id="21" name="Rectangle 8"/>
            <p:cNvSpPr>
              <a:spLocks noChangeArrowheads="1"/>
            </p:cNvSpPr>
            <p:nvPr/>
          </p:nvSpPr>
          <p:spPr bwMode="auto">
            <a:xfrm>
              <a:off x="4304" y="3113"/>
              <a:ext cx="889" cy="499"/>
            </a:xfrm>
            <a:prstGeom prst="rect">
              <a:avLst/>
            </a:prstGeom>
            <a:solidFill>
              <a:schemeClr val="bg2"/>
            </a:solidFill>
            <a:ln w="38100">
              <a:solidFill>
                <a:srgbClr val="000000"/>
              </a:solidFill>
              <a:miter lim="800000"/>
              <a:headEnd/>
              <a:tailEnd/>
            </a:ln>
          </p:spPr>
          <p:txBody>
            <a:bodyPr/>
            <a:lstStyle/>
            <a:p>
              <a:pPr algn="ctr">
                <a:lnSpc>
                  <a:spcPct val="128000"/>
                </a:lnSpc>
              </a:pPr>
              <a:r>
                <a:rPr lang="zh-CN" altLang="en-US" dirty="0">
                  <a:latin typeface="Times New Roman" panose="02020603050405020304" pitchFamily="18" charset="0"/>
                  <a:ea typeface="楷体_GB2312" pitchFamily="49" charset="-122"/>
                </a:rPr>
                <a:t>购后感觉</a:t>
              </a:r>
            </a:p>
            <a:p>
              <a:pPr algn="ctr">
                <a:lnSpc>
                  <a:spcPct val="128000"/>
                </a:lnSpc>
              </a:pPr>
              <a:r>
                <a:rPr lang="zh-CN" altLang="en-US" dirty="0">
                  <a:latin typeface="Times New Roman" panose="02020603050405020304" pitchFamily="18" charset="0"/>
                  <a:ea typeface="楷体_GB2312" pitchFamily="49" charset="-122"/>
                </a:rPr>
                <a:t>和行为</a:t>
              </a:r>
              <a:endParaRPr lang="zh-CN" altLang="en-US" dirty="0">
                <a:latin typeface="Arial" panose="020B0604020202020204" pitchFamily="34" charset="0"/>
                <a:ea typeface="楷体_GB2312" pitchFamily="49" charset="-122"/>
              </a:endParaRPr>
            </a:p>
          </p:txBody>
        </p:sp>
        <p:sp>
          <p:nvSpPr>
            <p:cNvPr id="22" name="Line 9"/>
            <p:cNvSpPr>
              <a:spLocks noChangeShapeType="1"/>
            </p:cNvSpPr>
            <p:nvPr/>
          </p:nvSpPr>
          <p:spPr bwMode="auto">
            <a:xfrm>
              <a:off x="1152" y="3363"/>
              <a:ext cx="424"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3" name="Line 10"/>
            <p:cNvSpPr>
              <a:spLocks noChangeShapeType="1"/>
            </p:cNvSpPr>
            <p:nvPr/>
          </p:nvSpPr>
          <p:spPr bwMode="auto">
            <a:xfrm>
              <a:off x="2071" y="3363"/>
              <a:ext cx="425"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4" name="Line 11"/>
            <p:cNvSpPr>
              <a:spLocks noChangeShapeType="1"/>
            </p:cNvSpPr>
            <p:nvPr/>
          </p:nvSpPr>
          <p:spPr bwMode="auto">
            <a:xfrm>
              <a:off x="2960" y="3363"/>
              <a:ext cx="425"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5" name="Line 12"/>
            <p:cNvSpPr>
              <a:spLocks noChangeShapeType="1"/>
            </p:cNvSpPr>
            <p:nvPr/>
          </p:nvSpPr>
          <p:spPr bwMode="auto">
            <a:xfrm>
              <a:off x="3880" y="3363"/>
              <a:ext cx="424"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6" name="Rectangle 13"/>
            <p:cNvSpPr>
              <a:spLocks noChangeArrowheads="1"/>
            </p:cNvSpPr>
            <p:nvPr/>
          </p:nvSpPr>
          <p:spPr bwMode="auto">
            <a:xfrm>
              <a:off x="2475" y="3113"/>
              <a:ext cx="495" cy="499"/>
            </a:xfrm>
            <a:prstGeom prst="rect">
              <a:avLst/>
            </a:prstGeom>
            <a:solidFill>
              <a:srgbClr val="FFFF99"/>
            </a:solidFill>
            <a:ln w="38100">
              <a:solidFill>
                <a:srgbClr val="000000"/>
              </a:solidFill>
              <a:miter lim="800000"/>
              <a:headEnd/>
              <a:tailEnd/>
            </a:ln>
          </p:spPr>
          <p:txBody>
            <a:bodyPr/>
            <a:lstStyle/>
            <a:p>
              <a:pPr algn="ctr">
                <a:lnSpc>
                  <a:spcPct val="128000"/>
                </a:lnSpc>
              </a:pPr>
              <a:r>
                <a:rPr lang="zh-CN" altLang="en-US" dirty="0">
                  <a:latin typeface="Times New Roman" panose="02020603050405020304" pitchFamily="18" charset="0"/>
                  <a:ea typeface="楷体_GB2312" pitchFamily="49" charset="-122"/>
                </a:rPr>
                <a:t>评价选择</a:t>
              </a:r>
              <a:endParaRPr lang="zh-CN" altLang="en-US" dirty="0">
                <a:latin typeface="Arial" panose="020B0604020202020204" pitchFamily="34" charset="0"/>
                <a:ea typeface="楷体_GB2312" pitchFamily="49" charset="-122"/>
              </a:endParaRPr>
            </a:p>
          </p:txBody>
        </p:sp>
      </p:grpSp>
      <p:sp>
        <p:nvSpPr>
          <p:cNvPr id="27" name="AutoShape 30"/>
          <p:cNvSpPr>
            <a:spLocks noChangeArrowheads="1"/>
          </p:cNvSpPr>
          <p:nvPr/>
        </p:nvSpPr>
        <p:spPr bwMode="auto">
          <a:xfrm>
            <a:off x="725452" y="5013028"/>
            <a:ext cx="6985000" cy="936625"/>
          </a:xfrm>
          <a:prstGeom prst="wedgeRectCallout">
            <a:avLst>
              <a:gd name="adj1" fmla="val -40931"/>
              <a:gd name="adj2" fmla="val -110171"/>
            </a:avLst>
          </a:prstGeom>
          <a:gradFill rotWithShape="1">
            <a:gsLst>
              <a:gs pos="0">
                <a:srgbClr val="00CCFF">
                  <a:alpha val="39000"/>
                </a:srgbClr>
              </a:gs>
              <a:gs pos="50000">
                <a:schemeClr val="bg1"/>
              </a:gs>
              <a:gs pos="100000">
                <a:srgbClr val="00CCFF">
                  <a:alpha val="39000"/>
                </a:srgbClr>
              </a:gs>
            </a:gsLst>
            <a:lin ang="5400000" scaled="1"/>
          </a:gradFill>
          <a:ln w="38100">
            <a:solidFill>
              <a:schemeClr val="tx1"/>
            </a:solidFill>
            <a:prstDash val="sysDot"/>
            <a:miter lim="800000"/>
            <a:headEnd/>
            <a:tailEnd/>
          </a:ln>
        </p:spPr>
        <p:txBody>
          <a:bodyPr/>
          <a:lstStyle/>
          <a:p>
            <a:r>
              <a:rPr lang="zh-CN" altLang="en-US" dirty="0">
                <a:latin typeface="Arial" panose="020B0604020202020204" pitchFamily="34" charset="0"/>
                <a:ea typeface="楷体_GB2312" pitchFamily="49" charset="-122"/>
              </a:rPr>
              <a:t>一是注意了解那些与本企业的产品实际上或潜在地有关联的驱使力；二是消费者对某种产品的需求强度，会随着时间的推移而变动，并且被一些诱因所触发</a:t>
            </a:r>
          </a:p>
        </p:txBody>
      </p:sp>
      <p:sp>
        <p:nvSpPr>
          <p:cNvPr id="28" name="AutoShape 31"/>
          <p:cNvSpPr>
            <a:spLocks noChangeArrowheads="1"/>
          </p:cNvSpPr>
          <p:nvPr/>
        </p:nvSpPr>
        <p:spPr bwMode="auto">
          <a:xfrm>
            <a:off x="1768440" y="1988840"/>
            <a:ext cx="7345362" cy="1008063"/>
          </a:xfrm>
          <a:prstGeom prst="wedgeRectCallout">
            <a:avLst>
              <a:gd name="adj1" fmla="val -39542"/>
              <a:gd name="adj2" fmla="val 114722"/>
            </a:avLst>
          </a:prstGeom>
          <a:gradFill rotWithShape="1">
            <a:gsLst>
              <a:gs pos="0">
                <a:srgbClr val="00FF00">
                  <a:alpha val="51999"/>
                </a:srgbClr>
              </a:gs>
              <a:gs pos="50000">
                <a:schemeClr val="bg1">
                  <a:alpha val="37999"/>
                </a:schemeClr>
              </a:gs>
              <a:gs pos="100000">
                <a:srgbClr val="00FF00">
                  <a:alpha val="51999"/>
                </a:srgbClr>
              </a:gs>
            </a:gsLst>
            <a:lin ang="5400000" scaled="1"/>
          </a:gradFill>
          <a:ln w="9525">
            <a:solidFill>
              <a:schemeClr val="tx1"/>
            </a:solidFill>
            <a:miter lim="800000"/>
            <a:headEnd/>
            <a:tailEnd/>
          </a:ln>
        </p:spPr>
        <p:txBody>
          <a:bodyPr/>
          <a:lstStyle/>
          <a:p>
            <a:r>
              <a:rPr lang="zh-CN" altLang="en-US" dirty="0">
                <a:latin typeface="Arial" panose="020B0604020202020204" pitchFamily="34" charset="0"/>
                <a:ea typeface="楷体_GB2312" pitchFamily="49" charset="-122"/>
              </a:rPr>
              <a:t>个人来源（家庭、朋友、邻居、熟人）、商业来源（广告、推销员、经销商、包装、展览）、公共来源（大众传播媒体、消费者评审组织等）、经验来源（处理、检查和使用产品）等</a:t>
            </a:r>
          </a:p>
        </p:txBody>
      </p:sp>
    </p:spTree>
    <p:extLst>
      <p:ext uri="{BB962C8B-B14F-4D97-AF65-F5344CB8AC3E}">
        <p14:creationId xmlns:p14="http://schemas.microsoft.com/office/powerpoint/2010/main" val="776674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29</a:t>
            </a:fld>
            <a:endParaRPr lang="en-GB" altLang="en-GB"/>
          </a:p>
        </p:txBody>
      </p:sp>
      <p:grpSp>
        <p:nvGrpSpPr>
          <p:cNvPr id="20" name="Group 8"/>
          <p:cNvGrpSpPr>
            <a:grpSpLocks/>
          </p:cNvGrpSpPr>
          <p:nvPr/>
        </p:nvGrpSpPr>
        <p:grpSpPr bwMode="auto">
          <a:xfrm>
            <a:off x="1229378" y="3564895"/>
            <a:ext cx="7200900" cy="792163"/>
            <a:chOff x="657" y="3113"/>
            <a:chExt cx="4536" cy="499"/>
          </a:xfrm>
        </p:grpSpPr>
        <p:sp>
          <p:nvSpPr>
            <p:cNvPr id="21" name="Rectangle 9"/>
            <p:cNvSpPr>
              <a:spLocks noChangeArrowheads="1"/>
            </p:cNvSpPr>
            <p:nvPr/>
          </p:nvSpPr>
          <p:spPr bwMode="auto">
            <a:xfrm>
              <a:off x="657" y="3113"/>
              <a:ext cx="495" cy="499"/>
            </a:xfrm>
            <a:prstGeom prst="rect">
              <a:avLst/>
            </a:prstGeom>
            <a:solidFill>
              <a:srgbClr val="00CCFF"/>
            </a:solidFill>
            <a:ln w="38100">
              <a:solidFill>
                <a:srgbClr val="000000"/>
              </a:solidFill>
              <a:miter lim="800000"/>
              <a:headEnd/>
              <a:tailEnd/>
            </a:ln>
          </p:spPr>
          <p:txBody>
            <a:bodyPr/>
            <a:lstStyle/>
            <a:p>
              <a:pPr algn="ctr">
                <a:lnSpc>
                  <a:spcPct val="128000"/>
                </a:lnSpc>
              </a:pPr>
              <a:r>
                <a:rPr lang="zh-CN" altLang="en-US" dirty="0">
                  <a:latin typeface="Times New Roman" panose="02020603050405020304" pitchFamily="18" charset="0"/>
                  <a:ea typeface="楷体_GB2312" pitchFamily="49" charset="-122"/>
                </a:rPr>
                <a:t>确定需要</a:t>
              </a:r>
              <a:endParaRPr lang="zh-CN" altLang="en-US" dirty="0">
                <a:latin typeface="Arial" panose="020B0604020202020204" pitchFamily="34" charset="0"/>
                <a:ea typeface="楷体_GB2312" pitchFamily="49" charset="-122"/>
              </a:endParaRPr>
            </a:p>
          </p:txBody>
        </p:sp>
        <p:sp>
          <p:nvSpPr>
            <p:cNvPr id="22" name="Rectangle 10"/>
            <p:cNvSpPr>
              <a:spLocks noChangeArrowheads="1"/>
            </p:cNvSpPr>
            <p:nvPr/>
          </p:nvSpPr>
          <p:spPr bwMode="auto">
            <a:xfrm>
              <a:off x="1576" y="3113"/>
              <a:ext cx="495" cy="499"/>
            </a:xfrm>
            <a:prstGeom prst="rect">
              <a:avLst/>
            </a:prstGeom>
            <a:solidFill>
              <a:srgbClr val="00FFCC"/>
            </a:solidFill>
            <a:ln w="38100">
              <a:solidFill>
                <a:srgbClr val="000000"/>
              </a:solidFill>
              <a:miter lim="800000"/>
              <a:headEnd/>
              <a:tailEnd/>
            </a:ln>
          </p:spPr>
          <p:txBody>
            <a:bodyPr/>
            <a:lstStyle/>
            <a:p>
              <a:pPr algn="ctr">
                <a:lnSpc>
                  <a:spcPct val="128000"/>
                </a:lnSpc>
              </a:pPr>
              <a:r>
                <a:rPr lang="zh-CN" altLang="en-US" dirty="0">
                  <a:latin typeface="Times New Roman" panose="02020603050405020304" pitchFamily="18" charset="0"/>
                  <a:ea typeface="楷体_GB2312" pitchFamily="49" charset="-122"/>
                </a:rPr>
                <a:t>搜集信息</a:t>
              </a:r>
              <a:endParaRPr lang="zh-CN" altLang="en-US" dirty="0">
                <a:latin typeface="Arial" panose="020B0604020202020204" pitchFamily="34" charset="0"/>
                <a:ea typeface="楷体_GB2312" pitchFamily="49" charset="-122"/>
              </a:endParaRPr>
            </a:p>
          </p:txBody>
        </p:sp>
        <p:sp>
          <p:nvSpPr>
            <p:cNvPr id="23" name="Rectangle 11"/>
            <p:cNvSpPr>
              <a:spLocks noChangeArrowheads="1"/>
            </p:cNvSpPr>
            <p:nvPr/>
          </p:nvSpPr>
          <p:spPr bwMode="auto">
            <a:xfrm>
              <a:off x="3385" y="3113"/>
              <a:ext cx="495" cy="499"/>
            </a:xfrm>
            <a:prstGeom prst="rect">
              <a:avLst/>
            </a:prstGeom>
            <a:solidFill>
              <a:schemeClr val="hlink"/>
            </a:solidFill>
            <a:ln w="38100">
              <a:solidFill>
                <a:srgbClr val="000000"/>
              </a:solidFill>
              <a:miter lim="800000"/>
              <a:headEnd/>
              <a:tailEnd/>
            </a:ln>
          </p:spPr>
          <p:txBody>
            <a:bodyPr/>
            <a:lstStyle/>
            <a:p>
              <a:pPr algn="ctr">
                <a:lnSpc>
                  <a:spcPct val="128000"/>
                </a:lnSpc>
              </a:pPr>
              <a:r>
                <a:rPr lang="zh-CN" altLang="en-US" dirty="0">
                  <a:latin typeface="Times New Roman" panose="02020603050405020304" pitchFamily="18" charset="0"/>
                  <a:ea typeface="楷体_GB2312" pitchFamily="49" charset="-122"/>
                </a:rPr>
                <a:t>决定购买</a:t>
              </a:r>
              <a:endParaRPr lang="zh-CN" altLang="en-US" dirty="0">
                <a:latin typeface="Arial" panose="020B0604020202020204" pitchFamily="34" charset="0"/>
                <a:ea typeface="楷体_GB2312" pitchFamily="49" charset="-122"/>
              </a:endParaRPr>
            </a:p>
          </p:txBody>
        </p:sp>
        <p:sp>
          <p:nvSpPr>
            <p:cNvPr id="24" name="Rectangle 12"/>
            <p:cNvSpPr>
              <a:spLocks noChangeArrowheads="1"/>
            </p:cNvSpPr>
            <p:nvPr/>
          </p:nvSpPr>
          <p:spPr bwMode="auto">
            <a:xfrm>
              <a:off x="4304" y="3113"/>
              <a:ext cx="889" cy="499"/>
            </a:xfrm>
            <a:prstGeom prst="rect">
              <a:avLst/>
            </a:prstGeom>
            <a:solidFill>
              <a:schemeClr val="bg2"/>
            </a:solidFill>
            <a:ln w="38100">
              <a:solidFill>
                <a:srgbClr val="000000"/>
              </a:solidFill>
              <a:miter lim="800000"/>
              <a:headEnd/>
              <a:tailEnd/>
            </a:ln>
          </p:spPr>
          <p:txBody>
            <a:bodyPr/>
            <a:lstStyle/>
            <a:p>
              <a:pPr algn="ctr">
                <a:lnSpc>
                  <a:spcPct val="128000"/>
                </a:lnSpc>
              </a:pPr>
              <a:r>
                <a:rPr lang="zh-CN" altLang="en-US" dirty="0">
                  <a:latin typeface="Times New Roman" panose="02020603050405020304" pitchFamily="18" charset="0"/>
                  <a:ea typeface="楷体_GB2312" pitchFamily="49" charset="-122"/>
                </a:rPr>
                <a:t>购后感觉</a:t>
              </a:r>
            </a:p>
            <a:p>
              <a:pPr algn="ctr">
                <a:lnSpc>
                  <a:spcPct val="128000"/>
                </a:lnSpc>
              </a:pPr>
              <a:r>
                <a:rPr lang="zh-CN" altLang="en-US" dirty="0">
                  <a:latin typeface="Times New Roman" panose="02020603050405020304" pitchFamily="18" charset="0"/>
                  <a:ea typeface="楷体_GB2312" pitchFamily="49" charset="-122"/>
                </a:rPr>
                <a:t>和行为</a:t>
              </a:r>
              <a:endParaRPr lang="zh-CN" altLang="en-US" dirty="0">
                <a:latin typeface="Arial" panose="020B0604020202020204" pitchFamily="34" charset="0"/>
                <a:ea typeface="楷体_GB2312" pitchFamily="49" charset="-122"/>
              </a:endParaRPr>
            </a:p>
          </p:txBody>
        </p:sp>
        <p:sp>
          <p:nvSpPr>
            <p:cNvPr id="25" name="Line 13"/>
            <p:cNvSpPr>
              <a:spLocks noChangeShapeType="1"/>
            </p:cNvSpPr>
            <p:nvPr/>
          </p:nvSpPr>
          <p:spPr bwMode="auto">
            <a:xfrm>
              <a:off x="1152" y="3363"/>
              <a:ext cx="424"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6" name="Line 14"/>
            <p:cNvSpPr>
              <a:spLocks noChangeShapeType="1"/>
            </p:cNvSpPr>
            <p:nvPr/>
          </p:nvSpPr>
          <p:spPr bwMode="auto">
            <a:xfrm>
              <a:off x="2071" y="3363"/>
              <a:ext cx="425"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7" name="Line 15"/>
            <p:cNvSpPr>
              <a:spLocks noChangeShapeType="1"/>
            </p:cNvSpPr>
            <p:nvPr/>
          </p:nvSpPr>
          <p:spPr bwMode="auto">
            <a:xfrm>
              <a:off x="2960" y="3363"/>
              <a:ext cx="425"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8" name="Line 16"/>
            <p:cNvSpPr>
              <a:spLocks noChangeShapeType="1"/>
            </p:cNvSpPr>
            <p:nvPr/>
          </p:nvSpPr>
          <p:spPr bwMode="auto">
            <a:xfrm>
              <a:off x="3880" y="3363"/>
              <a:ext cx="424"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latin typeface="Arial" panose="020B0604020202020204" pitchFamily="34" charset="0"/>
              </a:endParaRPr>
            </a:p>
          </p:txBody>
        </p:sp>
        <p:sp>
          <p:nvSpPr>
            <p:cNvPr id="29" name="Rectangle 17"/>
            <p:cNvSpPr>
              <a:spLocks noChangeArrowheads="1"/>
            </p:cNvSpPr>
            <p:nvPr/>
          </p:nvSpPr>
          <p:spPr bwMode="auto">
            <a:xfrm>
              <a:off x="2475" y="3113"/>
              <a:ext cx="495" cy="499"/>
            </a:xfrm>
            <a:prstGeom prst="rect">
              <a:avLst/>
            </a:prstGeom>
            <a:solidFill>
              <a:srgbClr val="FFFF99"/>
            </a:solidFill>
            <a:ln w="38100">
              <a:solidFill>
                <a:srgbClr val="000000"/>
              </a:solidFill>
              <a:miter lim="800000"/>
              <a:headEnd/>
              <a:tailEnd/>
            </a:ln>
          </p:spPr>
          <p:txBody>
            <a:bodyPr/>
            <a:lstStyle/>
            <a:p>
              <a:pPr algn="ctr">
                <a:lnSpc>
                  <a:spcPct val="128000"/>
                </a:lnSpc>
              </a:pPr>
              <a:r>
                <a:rPr lang="zh-CN" altLang="en-US" dirty="0">
                  <a:latin typeface="Times New Roman" panose="02020603050405020304" pitchFamily="18" charset="0"/>
                  <a:ea typeface="楷体_GB2312" pitchFamily="49" charset="-122"/>
                </a:rPr>
                <a:t>评估选择</a:t>
              </a:r>
              <a:endParaRPr lang="zh-CN" altLang="en-US" dirty="0">
                <a:latin typeface="Arial" panose="020B0604020202020204" pitchFamily="34" charset="0"/>
                <a:ea typeface="楷体_GB2312" pitchFamily="49" charset="-122"/>
              </a:endParaRPr>
            </a:p>
          </p:txBody>
        </p:sp>
      </p:grpSp>
      <p:sp>
        <p:nvSpPr>
          <p:cNvPr id="31" name="AutoShape 19"/>
          <p:cNvSpPr>
            <a:spLocks noChangeArrowheads="1"/>
          </p:cNvSpPr>
          <p:nvPr/>
        </p:nvSpPr>
        <p:spPr bwMode="auto">
          <a:xfrm>
            <a:off x="4613928" y="4860295"/>
            <a:ext cx="2736850" cy="1223963"/>
          </a:xfrm>
          <a:prstGeom prst="wedgeRoundRectCallout">
            <a:avLst>
              <a:gd name="adj1" fmla="val -4120"/>
              <a:gd name="adj2" fmla="val -88264"/>
              <a:gd name="adj3" fmla="val 16667"/>
            </a:avLst>
          </a:prstGeom>
          <a:gradFill rotWithShape="1">
            <a:gsLst>
              <a:gs pos="0">
                <a:schemeClr val="hlink">
                  <a:alpha val="32999"/>
                </a:schemeClr>
              </a:gs>
              <a:gs pos="50000">
                <a:schemeClr val="bg1">
                  <a:alpha val="79999"/>
                </a:schemeClr>
              </a:gs>
              <a:gs pos="100000">
                <a:schemeClr val="hlink">
                  <a:alpha val="32999"/>
                </a:schemeClr>
              </a:gs>
            </a:gsLst>
            <a:lin ang="5400000" scaled="1"/>
          </a:gradFill>
          <a:ln w="9525">
            <a:solidFill>
              <a:schemeClr val="tx1"/>
            </a:solidFill>
            <a:miter lim="800000"/>
            <a:headEnd/>
            <a:tailEnd/>
          </a:ln>
        </p:spPr>
        <p:txBody>
          <a:bodyPr/>
          <a:lstStyle/>
          <a:p>
            <a:r>
              <a:rPr lang="zh-CN" altLang="en-US" dirty="0">
                <a:latin typeface="楷体_GB2312" pitchFamily="49" charset="-122"/>
                <a:ea typeface="楷体_GB2312" pitchFamily="49" charset="-122"/>
              </a:rPr>
              <a:t>购买意图和决定购买之间，有两种因素会起作用：一是别人的态度，                      二是意外情况</a:t>
            </a:r>
          </a:p>
        </p:txBody>
      </p:sp>
      <p:sp>
        <p:nvSpPr>
          <p:cNvPr id="32" name="AutoShape 21"/>
          <p:cNvSpPr>
            <a:spLocks noChangeArrowheads="1"/>
          </p:cNvSpPr>
          <p:nvPr/>
        </p:nvSpPr>
        <p:spPr bwMode="auto">
          <a:xfrm>
            <a:off x="5261628" y="1261433"/>
            <a:ext cx="3671888" cy="1871662"/>
          </a:xfrm>
          <a:prstGeom prst="wedgeRoundRectCallout">
            <a:avLst>
              <a:gd name="adj1" fmla="val 15458"/>
              <a:gd name="adj2" fmla="val 73917"/>
              <a:gd name="adj3" fmla="val 16667"/>
            </a:avLst>
          </a:prstGeom>
          <a:gradFill rotWithShape="1">
            <a:gsLst>
              <a:gs pos="0">
                <a:schemeClr val="accent1">
                  <a:alpha val="21999"/>
                </a:schemeClr>
              </a:gs>
              <a:gs pos="50000">
                <a:schemeClr val="bg1">
                  <a:alpha val="79999"/>
                </a:schemeClr>
              </a:gs>
              <a:gs pos="100000">
                <a:schemeClr val="accent1">
                  <a:alpha val="21999"/>
                </a:schemeClr>
              </a:gs>
            </a:gsLst>
            <a:lin ang="5400000" scaled="1"/>
          </a:gradFill>
          <a:ln w="9525">
            <a:solidFill>
              <a:schemeClr val="tx1"/>
            </a:solidFill>
            <a:miter lim="800000"/>
            <a:headEnd/>
            <a:tailEnd/>
          </a:ln>
        </p:spPr>
        <p:txBody>
          <a:bodyPr/>
          <a:lstStyle/>
          <a:p>
            <a:r>
              <a:rPr lang="en-US" altLang="zh-CN" dirty="0">
                <a:latin typeface="楷体_GB2312" pitchFamily="49" charset="-122"/>
                <a:ea typeface="楷体_GB2312" pitchFamily="49" charset="-122"/>
              </a:rPr>
              <a:t>S=f</a:t>
            </a:r>
            <a:r>
              <a:rPr lang="zh-CN" altLang="en-US" dirty="0">
                <a:latin typeface="楷体_GB2312" pitchFamily="49" charset="-122"/>
                <a:ea typeface="楷体_GB2312" pitchFamily="49" charset="-122"/>
              </a:rPr>
              <a:t>（</a:t>
            </a:r>
            <a:r>
              <a:rPr lang="en-US" altLang="zh-CN" dirty="0">
                <a:latin typeface="楷体_GB2312" pitchFamily="49" charset="-122"/>
                <a:ea typeface="楷体_GB2312" pitchFamily="49" charset="-122"/>
              </a:rPr>
              <a:t>E</a:t>
            </a:r>
            <a:r>
              <a:rPr lang="zh-CN" altLang="en-US" dirty="0">
                <a:latin typeface="楷体_GB2312" pitchFamily="49" charset="-122"/>
                <a:ea typeface="楷体_GB2312" pitchFamily="49" charset="-122"/>
              </a:rPr>
              <a:t>，</a:t>
            </a:r>
            <a:r>
              <a:rPr lang="en-US" altLang="zh-CN" dirty="0">
                <a:latin typeface="楷体_GB2312" pitchFamily="49" charset="-122"/>
                <a:ea typeface="楷体_GB2312" pitchFamily="49" charset="-122"/>
              </a:rPr>
              <a:t>P</a:t>
            </a:r>
            <a:r>
              <a:rPr lang="zh-CN" altLang="en-US" dirty="0">
                <a:latin typeface="楷体_GB2312" pitchFamily="49" charset="-122"/>
                <a:ea typeface="楷体_GB2312" pitchFamily="49" charset="-122"/>
              </a:rPr>
              <a:t>） </a:t>
            </a:r>
          </a:p>
          <a:p>
            <a:r>
              <a:rPr lang="en-US" altLang="zh-CN" dirty="0">
                <a:latin typeface="楷体_GB2312" pitchFamily="49" charset="-122"/>
                <a:ea typeface="楷体_GB2312" pitchFamily="49" charset="-122"/>
              </a:rPr>
              <a:t>S—</a:t>
            </a:r>
            <a:r>
              <a:rPr lang="zh-CN" altLang="en-US" dirty="0">
                <a:latin typeface="楷体_GB2312" pitchFamily="49" charset="-122"/>
                <a:ea typeface="楷体_GB2312" pitchFamily="49" charset="-122"/>
              </a:rPr>
              <a:t>满意感；</a:t>
            </a:r>
            <a:r>
              <a:rPr lang="en-US" altLang="zh-CN" dirty="0">
                <a:latin typeface="楷体_GB2312" pitchFamily="49" charset="-122"/>
                <a:ea typeface="楷体_GB2312" pitchFamily="49" charset="-122"/>
              </a:rPr>
              <a:t>E—</a:t>
            </a:r>
            <a:r>
              <a:rPr lang="zh-CN" altLang="en-US" dirty="0">
                <a:latin typeface="楷体_GB2312" pitchFamily="49" charset="-122"/>
                <a:ea typeface="楷体_GB2312" pitchFamily="49" charset="-122"/>
              </a:rPr>
              <a:t>产品期望； </a:t>
            </a:r>
            <a:r>
              <a:rPr lang="en-US" altLang="zh-CN" dirty="0">
                <a:latin typeface="楷体_GB2312" pitchFamily="49" charset="-122"/>
                <a:ea typeface="楷体_GB2312" pitchFamily="49" charset="-122"/>
              </a:rPr>
              <a:t>P—</a:t>
            </a:r>
            <a:r>
              <a:rPr lang="zh-CN" altLang="en-US" dirty="0">
                <a:latin typeface="楷体_GB2312" pitchFamily="49" charset="-122"/>
                <a:ea typeface="楷体_GB2312" pitchFamily="49" charset="-122"/>
              </a:rPr>
              <a:t>产品可觉察性能</a:t>
            </a:r>
          </a:p>
          <a:p>
            <a:r>
              <a:rPr lang="zh-CN" altLang="en-US" dirty="0">
                <a:latin typeface="楷体_GB2312" pitchFamily="49" charset="-122"/>
                <a:ea typeface="楷体_GB2312" pitchFamily="49" charset="-122"/>
              </a:rPr>
              <a:t>若</a:t>
            </a:r>
            <a:r>
              <a:rPr lang="en-US" altLang="zh-CN" dirty="0">
                <a:latin typeface="楷体_GB2312" pitchFamily="49" charset="-122"/>
                <a:ea typeface="楷体_GB2312" pitchFamily="49" charset="-122"/>
              </a:rPr>
              <a:t>E=P</a:t>
            </a:r>
            <a:r>
              <a:rPr lang="zh-CN" altLang="en-US" dirty="0">
                <a:latin typeface="楷体_GB2312" pitchFamily="49" charset="-122"/>
                <a:ea typeface="楷体_GB2312" pitchFamily="49" charset="-122"/>
              </a:rPr>
              <a:t>，则消费者会满意；</a:t>
            </a:r>
          </a:p>
          <a:p>
            <a:r>
              <a:rPr lang="zh-CN" altLang="en-US" dirty="0">
                <a:latin typeface="楷体_GB2312" pitchFamily="49" charset="-122"/>
                <a:ea typeface="楷体_GB2312" pitchFamily="49" charset="-122"/>
              </a:rPr>
              <a:t>若</a:t>
            </a:r>
            <a:r>
              <a:rPr lang="en-US" altLang="zh-CN" dirty="0">
                <a:latin typeface="楷体_GB2312" pitchFamily="49" charset="-122"/>
                <a:ea typeface="楷体_GB2312" pitchFamily="49" charset="-122"/>
              </a:rPr>
              <a:t>E</a:t>
            </a:r>
            <a:r>
              <a:rPr lang="zh-CN" altLang="en-US" dirty="0">
                <a:latin typeface="楷体_GB2312" pitchFamily="49" charset="-122"/>
                <a:ea typeface="楷体_GB2312" pitchFamily="49" charset="-122"/>
              </a:rPr>
              <a:t>＞</a:t>
            </a:r>
            <a:r>
              <a:rPr lang="en-US" altLang="zh-CN" dirty="0">
                <a:latin typeface="楷体_GB2312" pitchFamily="49" charset="-122"/>
                <a:ea typeface="楷体_GB2312" pitchFamily="49" charset="-122"/>
              </a:rPr>
              <a:t>P</a:t>
            </a:r>
            <a:r>
              <a:rPr lang="zh-CN" altLang="en-US" dirty="0">
                <a:latin typeface="楷体_GB2312" pitchFamily="49" charset="-122"/>
                <a:ea typeface="楷体_GB2312" pitchFamily="49" charset="-122"/>
              </a:rPr>
              <a:t>，则消费者不满意；</a:t>
            </a:r>
          </a:p>
          <a:p>
            <a:r>
              <a:rPr lang="zh-CN" altLang="en-US" dirty="0">
                <a:latin typeface="楷体_GB2312" pitchFamily="49" charset="-122"/>
                <a:ea typeface="楷体_GB2312" pitchFamily="49" charset="-122"/>
              </a:rPr>
              <a:t>若</a:t>
            </a:r>
            <a:r>
              <a:rPr lang="en-US" altLang="zh-CN" dirty="0">
                <a:latin typeface="楷体_GB2312" pitchFamily="49" charset="-122"/>
                <a:ea typeface="楷体_GB2312" pitchFamily="49" charset="-122"/>
              </a:rPr>
              <a:t>E</a:t>
            </a:r>
            <a:r>
              <a:rPr lang="zh-CN" altLang="en-US" dirty="0">
                <a:latin typeface="楷体_GB2312" pitchFamily="49" charset="-122"/>
                <a:ea typeface="楷体_GB2312" pitchFamily="49" charset="-122"/>
              </a:rPr>
              <a:t>＜</a:t>
            </a:r>
            <a:r>
              <a:rPr lang="en-US" altLang="zh-CN" dirty="0">
                <a:latin typeface="楷体_GB2312" pitchFamily="49" charset="-122"/>
                <a:ea typeface="楷体_GB2312" pitchFamily="49" charset="-122"/>
              </a:rPr>
              <a:t>P</a:t>
            </a:r>
            <a:r>
              <a:rPr lang="zh-CN" altLang="en-US" dirty="0">
                <a:latin typeface="楷体_GB2312" pitchFamily="49" charset="-122"/>
                <a:ea typeface="楷体_GB2312" pitchFamily="49" charset="-122"/>
              </a:rPr>
              <a:t>，则消费者会非常满意 </a:t>
            </a:r>
          </a:p>
          <a:p>
            <a:pPr algn="ctr"/>
            <a:endParaRPr lang="en-US" altLang="zh-CN" dirty="0">
              <a:latin typeface="楷体_GB2312" pitchFamily="49" charset="-122"/>
              <a:ea typeface="楷体_GB2312" pitchFamily="49" charset="-122"/>
            </a:endParaRPr>
          </a:p>
        </p:txBody>
      </p:sp>
      <p:grpSp>
        <p:nvGrpSpPr>
          <p:cNvPr id="6" name="组合 5"/>
          <p:cNvGrpSpPr/>
          <p:nvPr/>
        </p:nvGrpSpPr>
        <p:grpSpPr>
          <a:xfrm>
            <a:off x="615016" y="1404308"/>
            <a:ext cx="3494087" cy="1584325"/>
            <a:chOff x="615016" y="1404308"/>
            <a:chExt cx="3494087" cy="1584325"/>
          </a:xfrm>
        </p:grpSpPr>
        <p:sp>
          <p:nvSpPr>
            <p:cNvPr id="30" name="AutoShape 18"/>
            <p:cNvSpPr>
              <a:spLocks noChangeArrowheads="1"/>
            </p:cNvSpPr>
            <p:nvPr/>
          </p:nvSpPr>
          <p:spPr bwMode="auto">
            <a:xfrm>
              <a:off x="615016" y="1404308"/>
              <a:ext cx="3494087" cy="1584325"/>
            </a:xfrm>
            <a:prstGeom prst="wedgeRoundRectCallout">
              <a:avLst>
                <a:gd name="adj1" fmla="val 61792"/>
                <a:gd name="adj2" fmla="val 86972"/>
                <a:gd name="adj3" fmla="val 16667"/>
              </a:avLst>
            </a:prstGeom>
            <a:gradFill rotWithShape="1">
              <a:gsLst>
                <a:gs pos="0">
                  <a:srgbClr val="FFFF99">
                    <a:alpha val="39998"/>
                  </a:srgbClr>
                </a:gs>
                <a:gs pos="50000">
                  <a:schemeClr val="bg1">
                    <a:alpha val="59000"/>
                  </a:schemeClr>
                </a:gs>
                <a:gs pos="100000">
                  <a:srgbClr val="FFFF99">
                    <a:alpha val="39998"/>
                  </a:srgbClr>
                </a:gs>
              </a:gsLst>
              <a:lin ang="5400000" scaled="1"/>
            </a:gradFill>
            <a:ln w="9525">
              <a:solidFill>
                <a:schemeClr val="tx1"/>
              </a:solidFill>
              <a:miter lim="800000"/>
              <a:headEnd/>
              <a:tailEnd/>
            </a:ln>
          </p:spPr>
          <p:txBody>
            <a:bodyPr/>
            <a:lstStyle/>
            <a:p>
              <a:r>
                <a:rPr lang="en-US" altLang="zh-CN" dirty="0">
                  <a:latin typeface="楷体_GB2312" pitchFamily="49" charset="-122"/>
                  <a:ea typeface="楷体_GB2312" pitchFamily="49" charset="-122"/>
                </a:rPr>
                <a:t>1</a:t>
              </a:r>
              <a:r>
                <a:rPr lang="zh-CN" altLang="en-US" dirty="0">
                  <a:latin typeface="楷体_GB2312" pitchFamily="49" charset="-122"/>
                  <a:ea typeface="楷体_GB2312" pitchFamily="49" charset="-122"/>
                </a:rPr>
                <a:t>、产品属性 </a:t>
              </a:r>
              <a:endParaRPr lang="en-US" altLang="zh-CN" dirty="0">
                <a:latin typeface="楷体_GB2312" pitchFamily="49" charset="-122"/>
                <a:ea typeface="楷体_GB2312" pitchFamily="49" charset="-122"/>
              </a:endParaRPr>
            </a:p>
            <a:p>
              <a:r>
                <a:rPr lang="en-US" altLang="zh-CN" dirty="0">
                  <a:latin typeface="楷体_GB2312" pitchFamily="49" charset="-122"/>
                  <a:ea typeface="楷体_GB2312" pitchFamily="49" charset="-122"/>
                </a:rPr>
                <a:t>2</a:t>
              </a:r>
              <a:r>
                <a:rPr lang="zh-CN" altLang="en-US" dirty="0">
                  <a:latin typeface="楷体_GB2312" pitchFamily="49" charset="-122"/>
                  <a:ea typeface="楷体_GB2312" pitchFamily="49" charset="-122"/>
                </a:rPr>
                <a:t>、属性权重 </a:t>
              </a:r>
              <a:endParaRPr lang="en-US" altLang="zh-CN" dirty="0">
                <a:latin typeface="楷体_GB2312" pitchFamily="49" charset="-122"/>
                <a:ea typeface="楷体_GB2312" pitchFamily="49" charset="-122"/>
              </a:endParaRPr>
            </a:p>
            <a:p>
              <a:r>
                <a:rPr lang="en-US" altLang="zh-CN" dirty="0">
                  <a:latin typeface="楷体_GB2312" pitchFamily="49" charset="-122"/>
                  <a:ea typeface="楷体_GB2312" pitchFamily="49" charset="-122"/>
                </a:rPr>
                <a:t>3</a:t>
              </a:r>
              <a:r>
                <a:rPr lang="zh-CN" altLang="en-US" dirty="0">
                  <a:latin typeface="楷体_GB2312" pitchFamily="49" charset="-122"/>
                  <a:ea typeface="楷体_GB2312" pitchFamily="49" charset="-122"/>
                </a:rPr>
                <a:t>、品牌信念</a:t>
              </a:r>
            </a:p>
            <a:p>
              <a:r>
                <a:rPr lang="en-US" altLang="zh-CN" dirty="0">
                  <a:latin typeface="楷体_GB2312" pitchFamily="49" charset="-122"/>
                  <a:ea typeface="楷体_GB2312" pitchFamily="49" charset="-122"/>
                </a:rPr>
                <a:t>4</a:t>
              </a:r>
              <a:r>
                <a:rPr lang="zh-CN" altLang="en-US" dirty="0">
                  <a:latin typeface="楷体_GB2312" pitchFamily="49" charset="-122"/>
                  <a:ea typeface="楷体_GB2312" pitchFamily="49" charset="-122"/>
                </a:rPr>
                <a:t>、效用函数 </a:t>
              </a:r>
              <a:endParaRPr lang="en-US" altLang="zh-CN" dirty="0">
                <a:latin typeface="楷体_GB2312" pitchFamily="49" charset="-122"/>
                <a:ea typeface="楷体_GB2312" pitchFamily="49" charset="-122"/>
              </a:endParaRPr>
            </a:p>
            <a:p>
              <a:r>
                <a:rPr lang="en-US" altLang="zh-CN" dirty="0">
                  <a:latin typeface="楷体_GB2312" pitchFamily="49" charset="-122"/>
                  <a:ea typeface="楷体_GB2312" pitchFamily="49" charset="-122"/>
                </a:rPr>
                <a:t>5</a:t>
              </a:r>
              <a:r>
                <a:rPr lang="zh-CN" altLang="en-US" dirty="0">
                  <a:latin typeface="楷体_GB2312" pitchFamily="49" charset="-122"/>
                  <a:ea typeface="楷体_GB2312" pitchFamily="49" charset="-122"/>
                </a:rPr>
                <a:t>、评价模型</a:t>
              </a:r>
              <a:r>
                <a:rPr lang="en-US" altLang="zh-CN" dirty="0">
                  <a:latin typeface="楷体_GB2312" pitchFamily="49" charset="-122"/>
                  <a:ea typeface="楷体_GB2312" pitchFamily="49" charset="-122"/>
                </a:rPr>
                <a:t>—</a:t>
              </a:r>
              <a:r>
                <a:rPr lang="zh-CN" altLang="en-US" dirty="0">
                  <a:latin typeface="楷体_GB2312" pitchFamily="49" charset="-122"/>
                  <a:ea typeface="楷体_GB2312" pitchFamily="49" charset="-122"/>
                </a:rPr>
                <a:t>多属性态度模型</a:t>
              </a:r>
            </a:p>
          </p:txBody>
        </p:sp>
        <p:pic>
          <p:nvPicPr>
            <p:cNvPr id="33" name="图片 1" descr="http://f.hiphotos.baidu.com/baike/s%3D220/sign=cc496c8476094b36df921cef93cd7c00/0823dd54564e92582ced14b59c82d158cdbf4e94.jpg"/>
            <p:cNvPicPr>
              <a:picLocks noChangeAspect="1" noChangeArrowheads="1"/>
            </p:cNvPicPr>
            <p:nvPr/>
          </p:nvPicPr>
          <p:blipFill>
            <a:blip r:embed="rId2">
              <a:extLst>
                <a:ext uri="{28A0092B-C50C-407E-A947-70E740481C1C}">
                  <a14:useLocalDpi xmlns:a14="http://schemas.microsoft.com/office/drawing/2010/main" val="0"/>
                </a:ext>
              </a:extLst>
            </a:blip>
            <a:srcRect r="29411" b="8694"/>
            <a:stretch>
              <a:fillRect/>
            </a:stretch>
          </p:blipFill>
          <p:spPr bwMode="auto">
            <a:xfrm>
              <a:off x="2615266" y="1850395"/>
              <a:ext cx="1439862"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下箭头 33"/>
            <p:cNvSpPr/>
            <p:nvPr/>
          </p:nvSpPr>
          <p:spPr>
            <a:xfrm rot="10800000">
              <a:off x="3258203" y="2350458"/>
              <a:ext cx="142875" cy="2857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a:p>
          </p:txBody>
        </p:sp>
      </p:grpSp>
    </p:spTree>
    <p:extLst>
      <p:ext uri="{BB962C8B-B14F-4D97-AF65-F5344CB8AC3E}">
        <p14:creationId xmlns:p14="http://schemas.microsoft.com/office/powerpoint/2010/main" val="106676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1" grpId="0" animBg="1"/>
      <p:bldP spid="3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4.1.2</a:t>
            </a:r>
            <a:r>
              <a:rPr lang="zh-CN" altLang="en-US" dirty="0"/>
              <a:t>汽车消费者的购买行为模式</a:t>
            </a:r>
            <a:endParaRPr lang="en-US" altLang="zh-CN" dirty="0"/>
          </a:p>
          <a:p>
            <a:pPr algn="ctr"/>
            <a:r>
              <a:rPr lang="en-US" altLang="zh-CN" dirty="0"/>
              <a:t>6W1H</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a:t>
            </a:fld>
            <a:endParaRPr lang="en-GB" altLang="en-GB"/>
          </a:p>
        </p:txBody>
      </p:sp>
      <p:graphicFrame>
        <p:nvGraphicFramePr>
          <p:cNvPr id="6" name="表格 5"/>
          <p:cNvGraphicFramePr>
            <a:graphicFrameLocks noGrp="1"/>
          </p:cNvGraphicFramePr>
          <p:nvPr>
            <p:extLst>
              <p:ext uri="{D42A27DB-BD31-4B8C-83A1-F6EECF244321}">
                <p14:modId xmlns:p14="http://schemas.microsoft.com/office/powerpoint/2010/main" val="3670357254"/>
              </p:ext>
            </p:extLst>
          </p:nvPr>
        </p:nvGraphicFramePr>
        <p:xfrm>
          <a:off x="1259632" y="2204864"/>
          <a:ext cx="4691494" cy="2926080"/>
        </p:xfrm>
        <a:graphic>
          <a:graphicData uri="http://schemas.openxmlformats.org/drawingml/2006/table">
            <a:tbl>
              <a:tblPr firstRow="1" firstCol="1" lastRow="1" lastCol="1" bandRow="1" bandCol="1">
                <a:tableStyleId>{5C22544A-7EE6-4342-B048-85BDC9FD1C3A}</a:tableStyleId>
              </a:tblPr>
              <a:tblGrid>
                <a:gridCol w="1348090">
                  <a:extLst>
                    <a:ext uri="{9D8B030D-6E8A-4147-A177-3AD203B41FA5}">
                      <a16:colId xmlns:a16="http://schemas.microsoft.com/office/drawing/2014/main" val="20000"/>
                    </a:ext>
                  </a:extLst>
                </a:gridCol>
                <a:gridCol w="3343404">
                  <a:extLst>
                    <a:ext uri="{9D8B030D-6E8A-4147-A177-3AD203B41FA5}">
                      <a16:colId xmlns:a16="http://schemas.microsoft.com/office/drawing/2014/main" val="20001"/>
                    </a:ext>
                  </a:extLst>
                </a:gridCol>
              </a:tblGrid>
              <a:tr h="321674">
                <a:tc>
                  <a:txBody>
                    <a:bodyPr/>
                    <a:lstStyle/>
                    <a:p>
                      <a:pPr algn="just">
                        <a:spcAft>
                          <a:spcPts val="0"/>
                        </a:spcAft>
                      </a:pPr>
                      <a:r>
                        <a:rPr lang="en-US" sz="2400" b="0" kern="0" dirty="0">
                          <a:effectLst/>
                          <a:latin typeface="+mn-ea"/>
                          <a:ea typeface="+mn-ea"/>
                        </a:rPr>
                        <a:t> </a:t>
                      </a:r>
                      <a:endParaRPr lang="zh-CN" sz="2400" b="0" kern="100" dirty="0">
                        <a:effectLst/>
                        <a:latin typeface="+mn-ea"/>
                        <a:ea typeface="+mn-ea"/>
                      </a:endParaRPr>
                    </a:p>
                  </a:txBody>
                  <a:tcPr marL="68580" marR="68580" marT="0" marB="0" anchor="ctr"/>
                </a:tc>
                <a:tc>
                  <a:txBody>
                    <a:bodyPr/>
                    <a:lstStyle/>
                    <a:p>
                      <a:pPr algn="ctr">
                        <a:spcAft>
                          <a:spcPts val="0"/>
                        </a:spcAft>
                      </a:pPr>
                      <a:r>
                        <a:rPr lang="zh-CN" sz="2400" b="0" kern="0">
                          <a:effectLst/>
                          <a:latin typeface="+mn-ea"/>
                          <a:ea typeface="+mn-ea"/>
                        </a:rPr>
                        <a:t>描述</a:t>
                      </a:r>
                      <a:endParaRPr lang="zh-CN" sz="2400" b="0" kern="100">
                        <a:effectLst/>
                        <a:latin typeface="+mn-ea"/>
                        <a:ea typeface="+mn-ea"/>
                      </a:endParaRPr>
                    </a:p>
                  </a:txBody>
                  <a:tcPr marL="68580" marR="68580" marT="0" marB="0" anchor="ctr"/>
                </a:tc>
                <a:extLst>
                  <a:ext uri="{0D108BD9-81ED-4DB2-BD59-A6C34878D82A}">
                    <a16:rowId xmlns:a16="http://schemas.microsoft.com/office/drawing/2014/main" val="10000"/>
                  </a:ext>
                </a:extLst>
              </a:tr>
              <a:tr h="337125">
                <a:tc>
                  <a:txBody>
                    <a:bodyPr/>
                    <a:lstStyle/>
                    <a:p>
                      <a:pPr algn="l">
                        <a:spcAft>
                          <a:spcPts val="0"/>
                        </a:spcAft>
                      </a:pPr>
                      <a:r>
                        <a:rPr lang="en-US" sz="2400" b="0" kern="0">
                          <a:effectLst/>
                          <a:latin typeface="+mn-ea"/>
                          <a:ea typeface="+mn-ea"/>
                        </a:rPr>
                        <a:t>who</a:t>
                      </a:r>
                      <a:endParaRPr lang="zh-CN" sz="2400" b="0" kern="100">
                        <a:effectLst/>
                        <a:latin typeface="+mn-ea"/>
                        <a:ea typeface="+mn-ea"/>
                      </a:endParaRPr>
                    </a:p>
                  </a:txBody>
                  <a:tcPr marL="68580" marR="68580" marT="0" marB="0"/>
                </a:tc>
                <a:tc>
                  <a:txBody>
                    <a:bodyPr/>
                    <a:lstStyle/>
                    <a:p>
                      <a:pPr algn="l">
                        <a:spcAft>
                          <a:spcPts val="0"/>
                        </a:spcAft>
                      </a:pPr>
                      <a:r>
                        <a:rPr lang="zh-CN" sz="2400" b="0" kern="0">
                          <a:effectLst/>
                          <a:latin typeface="+mn-ea"/>
                          <a:ea typeface="+mn-ea"/>
                        </a:rPr>
                        <a:t>谁是该产品的消费者</a:t>
                      </a:r>
                      <a:endParaRPr lang="zh-CN" sz="2400" b="0" kern="100">
                        <a:effectLst/>
                        <a:latin typeface="+mn-ea"/>
                        <a:ea typeface="+mn-ea"/>
                      </a:endParaRPr>
                    </a:p>
                  </a:txBody>
                  <a:tcPr marL="68580" marR="68580" marT="0" marB="0"/>
                </a:tc>
                <a:extLst>
                  <a:ext uri="{0D108BD9-81ED-4DB2-BD59-A6C34878D82A}">
                    <a16:rowId xmlns:a16="http://schemas.microsoft.com/office/drawing/2014/main" val="10001"/>
                  </a:ext>
                </a:extLst>
              </a:tr>
              <a:tr h="321674">
                <a:tc>
                  <a:txBody>
                    <a:bodyPr/>
                    <a:lstStyle/>
                    <a:p>
                      <a:pPr algn="l">
                        <a:spcAft>
                          <a:spcPts val="0"/>
                        </a:spcAft>
                      </a:pPr>
                      <a:r>
                        <a:rPr lang="en-US" sz="2400" b="0" kern="0">
                          <a:effectLst/>
                          <a:latin typeface="+mn-ea"/>
                          <a:ea typeface="+mn-ea"/>
                        </a:rPr>
                        <a:t>what</a:t>
                      </a:r>
                      <a:endParaRPr lang="zh-CN" sz="2400" b="0" kern="100">
                        <a:effectLst/>
                        <a:latin typeface="+mn-ea"/>
                        <a:ea typeface="+mn-ea"/>
                      </a:endParaRPr>
                    </a:p>
                  </a:txBody>
                  <a:tcPr marL="68580" marR="68580" marT="0" marB="0"/>
                </a:tc>
                <a:tc>
                  <a:txBody>
                    <a:bodyPr/>
                    <a:lstStyle/>
                    <a:p>
                      <a:pPr algn="l">
                        <a:spcAft>
                          <a:spcPts val="0"/>
                        </a:spcAft>
                      </a:pPr>
                      <a:r>
                        <a:rPr lang="zh-CN" sz="2400" b="0" kern="0">
                          <a:effectLst/>
                          <a:latin typeface="+mn-ea"/>
                          <a:ea typeface="+mn-ea"/>
                        </a:rPr>
                        <a:t>消费者买什么</a:t>
                      </a:r>
                      <a:endParaRPr lang="zh-CN" sz="2400" b="0" kern="100">
                        <a:effectLst/>
                        <a:latin typeface="+mn-ea"/>
                        <a:ea typeface="+mn-ea"/>
                      </a:endParaRPr>
                    </a:p>
                  </a:txBody>
                  <a:tcPr marL="68580" marR="68580" marT="0" marB="0"/>
                </a:tc>
                <a:extLst>
                  <a:ext uri="{0D108BD9-81ED-4DB2-BD59-A6C34878D82A}">
                    <a16:rowId xmlns:a16="http://schemas.microsoft.com/office/drawing/2014/main" val="10002"/>
                  </a:ext>
                </a:extLst>
              </a:tr>
              <a:tr h="321674">
                <a:tc>
                  <a:txBody>
                    <a:bodyPr/>
                    <a:lstStyle/>
                    <a:p>
                      <a:pPr algn="l">
                        <a:spcAft>
                          <a:spcPts val="0"/>
                        </a:spcAft>
                      </a:pPr>
                      <a:r>
                        <a:rPr lang="en-US" sz="2400" b="0" kern="0">
                          <a:effectLst/>
                          <a:latin typeface="+mn-ea"/>
                          <a:ea typeface="+mn-ea"/>
                        </a:rPr>
                        <a:t>why</a:t>
                      </a:r>
                      <a:endParaRPr lang="zh-CN" sz="2400" b="0" kern="100">
                        <a:effectLst/>
                        <a:latin typeface="+mn-ea"/>
                        <a:ea typeface="+mn-ea"/>
                      </a:endParaRPr>
                    </a:p>
                  </a:txBody>
                  <a:tcPr marL="68580" marR="68580" marT="0" marB="0"/>
                </a:tc>
                <a:tc>
                  <a:txBody>
                    <a:bodyPr/>
                    <a:lstStyle/>
                    <a:p>
                      <a:pPr algn="l">
                        <a:spcAft>
                          <a:spcPts val="0"/>
                        </a:spcAft>
                      </a:pPr>
                      <a:r>
                        <a:rPr lang="zh-CN" sz="2400" b="0" kern="0">
                          <a:effectLst/>
                          <a:latin typeface="+mn-ea"/>
                          <a:ea typeface="+mn-ea"/>
                        </a:rPr>
                        <a:t>为何购买</a:t>
                      </a:r>
                      <a:endParaRPr lang="zh-CN" sz="2400" b="0" kern="100">
                        <a:effectLst/>
                        <a:latin typeface="+mn-ea"/>
                        <a:ea typeface="+mn-ea"/>
                      </a:endParaRPr>
                    </a:p>
                  </a:txBody>
                  <a:tcPr marL="68580" marR="68580" marT="0" marB="0"/>
                </a:tc>
                <a:extLst>
                  <a:ext uri="{0D108BD9-81ED-4DB2-BD59-A6C34878D82A}">
                    <a16:rowId xmlns:a16="http://schemas.microsoft.com/office/drawing/2014/main" val="10003"/>
                  </a:ext>
                </a:extLst>
              </a:tr>
              <a:tr h="337125">
                <a:tc>
                  <a:txBody>
                    <a:bodyPr/>
                    <a:lstStyle/>
                    <a:p>
                      <a:pPr algn="l">
                        <a:spcAft>
                          <a:spcPts val="0"/>
                        </a:spcAft>
                      </a:pPr>
                      <a:r>
                        <a:rPr lang="en-US" sz="2400" b="0" kern="0">
                          <a:effectLst/>
                          <a:latin typeface="+mn-ea"/>
                          <a:ea typeface="+mn-ea"/>
                        </a:rPr>
                        <a:t>when</a:t>
                      </a:r>
                      <a:endParaRPr lang="zh-CN" sz="2400" b="0" kern="100">
                        <a:effectLst/>
                        <a:latin typeface="+mn-ea"/>
                        <a:ea typeface="+mn-ea"/>
                      </a:endParaRPr>
                    </a:p>
                  </a:txBody>
                  <a:tcPr marL="68580" marR="68580" marT="0" marB="0"/>
                </a:tc>
                <a:tc>
                  <a:txBody>
                    <a:bodyPr/>
                    <a:lstStyle/>
                    <a:p>
                      <a:pPr algn="l">
                        <a:spcAft>
                          <a:spcPts val="0"/>
                        </a:spcAft>
                      </a:pPr>
                      <a:r>
                        <a:rPr lang="zh-CN" sz="2400" b="0" kern="0">
                          <a:effectLst/>
                          <a:latin typeface="+mn-ea"/>
                          <a:ea typeface="+mn-ea"/>
                        </a:rPr>
                        <a:t>在何时购买</a:t>
                      </a:r>
                      <a:endParaRPr lang="zh-CN" sz="2400" b="0" kern="100">
                        <a:effectLst/>
                        <a:latin typeface="+mn-ea"/>
                        <a:ea typeface="+mn-ea"/>
                      </a:endParaRPr>
                    </a:p>
                  </a:txBody>
                  <a:tcPr marL="68580" marR="68580" marT="0" marB="0"/>
                </a:tc>
                <a:extLst>
                  <a:ext uri="{0D108BD9-81ED-4DB2-BD59-A6C34878D82A}">
                    <a16:rowId xmlns:a16="http://schemas.microsoft.com/office/drawing/2014/main" val="10004"/>
                  </a:ext>
                </a:extLst>
              </a:tr>
              <a:tr h="321674">
                <a:tc>
                  <a:txBody>
                    <a:bodyPr/>
                    <a:lstStyle/>
                    <a:p>
                      <a:pPr algn="l">
                        <a:spcAft>
                          <a:spcPts val="0"/>
                        </a:spcAft>
                      </a:pPr>
                      <a:r>
                        <a:rPr lang="en-US" sz="2400" b="0" kern="0">
                          <a:effectLst/>
                          <a:latin typeface="+mn-ea"/>
                          <a:ea typeface="+mn-ea"/>
                        </a:rPr>
                        <a:t>where</a:t>
                      </a:r>
                      <a:endParaRPr lang="zh-CN" sz="2400" b="0" kern="100">
                        <a:effectLst/>
                        <a:latin typeface="+mn-ea"/>
                        <a:ea typeface="+mn-ea"/>
                      </a:endParaRPr>
                    </a:p>
                  </a:txBody>
                  <a:tcPr marL="68580" marR="68580" marT="0" marB="0"/>
                </a:tc>
                <a:tc>
                  <a:txBody>
                    <a:bodyPr/>
                    <a:lstStyle/>
                    <a:p>
                      <a:pPr algn="l">
                        <a:spcAft>
                          <a:spcPts val="0"/>
                        </a:spcAft>
                      </a:pPr>
                      <a:r>
                        <a:rPr lang="zh-CN" sz="2400" b="0" kern="0">
                          <a:effectLst/>
                          <a:latin typeface="+mn-ea"/>
                          <a:ea typeface="+mn-ea"/>
                        </a:rPr>
                        <a:t>在何地购买</a:t>
                      </a:r>
                      <a:endParaRPr lang="zh-CN" sz="2400" b="0" kern="100">
                        <a:effectLst/>
                        <a:latin typeface="+mn-ea"/>
                        <a:ea typeface="+mn-ea"/>
                      </a:endParaRPr>
                    </a:p>
                  </a:txBody>
                  <a:tcPr marL="68580" marR="68580" marT="0" marB="0"/>
                </a:tc>
                <a:extLst>
                  <a:ext uri="{0D108BD9-81ED-4DB2-BD59-A6C34878D82A}">
                    <a16:rowId xmlns:a16="http://schemas.microsoft.com/office/drawing/2014/main" val="10005"/>
                  </a:ext>
                </a:extLst>
              </a:tr>
              <a:tr h="337125">
                <a:tc>
                  <a:txBody>
                    <a:bodyPr/>
                    <a:lstStyle/>
                    <a:p>
                      <a:pPr algn="l">
                        <a:spcAft>
                          <a:spcPts val="0"/>
                        </a:spcAft>
                      </a:pPr>
                      <a:r>
                        <a:rPr lang="en-US" sz="2400" b="0" kern="0" dirty="0">
                          <a:effectLst/>
                          <a:latin typeface="+mn-ea"/>
                          <a:ea typeface="+mn-ea"/>
                        </a:rPr>
                        <a:t>who</a:t>
                      </a:r>
                      <a:endParaRPr lang="zh-CN" sz="2400" b="0" kern="100" dirty="0">
                        <a:effectLst/>
                        <a:latin typeface="+mn-ea"/>
                        <a:ea typeface="+mn-ea"/>
                      </a:endParaRPr>
                    </a:p>
                  </a:txBody>
                  <a:tcPr marL="68580" marR="68580" marT="0" marB="0"/>
                </a:tc>
                <a:tc>
                  <a:txBody>
                    <a:bodyPr/>
                    <a:lstStyle/>
                    <a:p>
                      <a:pPr algn="l">
                        <a:spcAft>
                          <a:spcPts val="0"/>
                        </a:spcAft>
                      </a:pPr>
                      <a:r>
                        <a:rPr lang="zh-CN" sz="2400" b="0" kern="0" dirty="0">
                          <a:effectLst/>
                          <a:latin typeface="+mn-ea"/>
                          <a:ea typeface="+mn-ea"/>
                        </a:rPr>
                        <a:t>谁参与购买</a:t>
                      </a:r>
                      <a:endParaRPr lang="zh-CN" sz="2400" b="0" kern="100" dirty="0">
                        <a:effectLst/>
                        <a:latin typeface="+mn-ea"/>
                        <a:ea typeface="+mn-ea"/>
                      </a:endParaRPr>
                    </a:p>
                  </a:txBody>
                  <a:tcPr marL="68580" marR="68580" marT="0" marB="0"/>
                </a:tc>
                <a:extLst>
                  <a:ext uri="{0D108BD9-81ED-4DB2-BD59-A6C34878D82A}">
                    <a16:rowId xmlns:a16="http://schemas.microsoft.com/office/drawing/2014/main" val="10006"/>
                  </a:ext>
                </a:extLst>
              </a:tr>
              <a:tr h="337125">
                <a:tc>
                  <a:txBody>
                    <a:bodyPr/>
                    <a:lstStyle/>
                    <a:p>
                      <a:pPr algn="l">
                        <a:spcAft>
                          <a:spcPts val="0"/>
                        </a:spcAft>
                      </a:pPr>
                      <a:r>
                        <a:rPr lang="en-US" sz="2400" b="0" kern="0">
                          <a:effectLst/>
                          <a:latin typeface="+mn-ea"/>
                          <a:ea typeface="+mn-ea"/>
                        </a:rPr>
                        <a:t>how</a:t>
                      </a:r>
                      <a:endParaRPr lang="zh-CN" sz="2400" b="0" kern="100">
                        <a:effectLst/>
                        <a:latin typeface="+mn-ea"/>
                        <a:ea typeface="+mn-ea"/>
                      </a:endParaRPr>
                    </a:p>
                  </a:txBody>
                  <a:tcPr marL="68580" marR="68580" marT="0" marB="0"/>
                </a:tc>
                <a:tc>
                  <a:txBody>
                    <a:bodyPr/>
                    <a:lstStyle/>
                    <a:p>
                      <a:pPr algn="l">
                        <a:spcAft>
                          <a:spcPts val="0"/>
                        </a:spcAft>
                      </a:pPr>
                      <a:r>
                        <a:rPr lang="zh-CN" sz="2400" b="0" kern="0" dirty="0">
                          <a:effectLst/>
                          <a:latin typeface="+mn-ea"/>
                          <a:ea typeface="+mn-ea"/>
                        </a:rPr>
                        <a:t>购买方式是什么</a:t>
                      </a:r>
                      <a:endParaRPr lang="zh-CN" sz="2400" b="0" kern="100" dirty="0">
                        <a:effectLst/>
                        <a:latin typeface="+mn-ea"/>
                        <a:ea typeface="+mn-ea"/>
                      </a:endParaRPr>
                    </a:p>
                  </a:txBody>
                  <a:tcPr marL="68580" marR="68580" marT="0" marB="0"/>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6090595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评估选择</a:t>
            </a:r>
            <a:br>
              <a:rPr lang="zh-CN" altLang="en-US" dirty="0"/>
            </a:br>
            <a:endParaRPr lang="zh-CN" altLang="en-US" dirty="0"/>
          </a:p>
        </p:txBody>
      </p:sp>
      <p:sp>
        <p:nvSpPr>
          <p:cNvPr id="3" name="内容占位符 2"/>
          <p:cNvSpPr>
            <a:spLocks noGrp="1"/>
          </p:cNvSpPr>
          <p:nvPr>
            <p:ph idx="1"/>
          </p:nvPr>
        </p:nvSpPr>
        <p:spPr/>
        <p:txBody>
          <a:bodyPr/>
          <a:lstStyle/>
          <a:p>
            <a:r>
              <a:rPr lang="zh-CN" altLang="en-US" sz="2400" dirty="0">
                <a:solidFill>
                  <a:srgbClr val="C00000"/>
                </a:solidFill>
              </a:rPr>
              <a:t>在比较和选择的过程中，消费者有五种心理现象应引起营销者的注意：</a:t>
            </a:r>
            <a:endParaRPr lang="en-US" altLang="zh-CN" sz="2400" dirty="0">
              <a:solidFill>
                <a:srgbClr val="C00000"/>
              </a:solidFill>
            </a:endParaRPr>
          </a:p>
          <a:p>
            <a:pPr lvl="2">
              <a:buFont typeface="Wingdings" panose="05000000000000000000" pitchFamily="2" charset="2"/>
              <a:buChar char="p"/>
            </a:pPr>
            <a:r>
              <a:rPr lang="zh-CN" altLang="en-US" sz="2400" dirty="0"/>
              <a:t>第一，产品性能是消费者考虑的首要问题；</a:t>
            </a:r>
            <a:endParaRPr lang="en-US" altLang="zh-CN" sz="2400" dirty="0"/>
          </a:p>
          <a:p>
            <a:pPr lvl="2">
              <a:buFont typeface="Wingdings" panose="05000000000000000000" pitchFamily="2" charset="2"/>
              <a:buChar char="p"/>
            </a:pPr>
            <a:r>
              <a:rPr lang="zh-CN" altLang="en-US" sz="2400" dirty="0"/>
              <a:t>第二，消费者对各种性能的重视程度不同；</a:t>
            </a:r>
            <a:endParaRPr lang="en-US" altLang="zh-CN" sz="2400" dirty="0"/>
          </a:p>
          <a:p>
            <a:pPr lvl="2">
              <a:buFont typeface="Wingdings" panose="05000000000000000000" pitchFamily="2" charset="2"/>
              <a:buChar char="p"/>
            </a:pPr>
            <a:r>
              <a:rPr lang="zh-CN" altLang="en-US" sz="2400" dirty="0"/>
              <a:t>第三，消费者心目中的品牌形象及其品牌信念与品牌实际形象常有差距；</a:t>
            </a:r>
            <a:endParaRPr lang="en-US" altLang="zh-CN" sz="2400" dirty="0"/>
          </a:p>
          <a:p>
            <a:pPr lvl="2">
              <a:buFont typeface="Wingdings" panose="05000000000000000000" pitchFamily="2" charset="2"/>
              <a:buChar char="p"/>
            </a:pPr>
            <a:r>
              <a:rPr lang="zh-CN" altLang="en-US" sz="2400" dirty="0"/>
              <a:t>第四，消费者对产品有各种效用期望；</a:t>
            </a:r>
            <a:endParaRPr lang="en-US" altLang="zh-CN" sz="2400" dirty="0"/>
          </a:p>
          <a:p>
            <a:pPr lvl="2">
              <a:buFont typeface="Wingdings" panose="05000000000000000000" pitchFamily="2" charset="2"/>
              <a:buChar char="p"/>
            </a:pPr>
            <a:r>
              <a:rPr lang="zh-CN" altLang="en-US" sz="2400" dirty="0"/>
              <a:t>第五，消费者在选择商品时大多以个人理想作为比较标准。</a:t>
            </a:r>
            <a:endParaRPr lang="en-US" altLang="zh-CN" sz="2400" dirty="0"/>
          </a:p>
          <a:p>
            <a:pPr marL="340468" lvl="2" indent="0">
              <a:buNone/>
            </a:pPr>
            <a:r>
              <a:rPr lang="zh-CN" altLang="en-US" sz="2800" dirty="0">
                <a:solidFill>
                  <a:srgbClr val="C00000"/>
                </a:solidFill>
                <a:latin typeface="隶书" panose="02010509060101010101" pitchFamily="49" charset="-122"/>
                <a:ea typeface="隶书" panose="02010509060101010101" pitchFamily="49" charset="-122"/>
              </a:rPr>
              <a:t>营销者应该研究购买者的品牌方案的实际评估过程。只有了解了消费者是如何评估产品的，</a:t>
            </a:r>
            <a:r>
              <a:rPr lang="zh-CN" altLang="en-US" sz="2800" dirty="0">
                <a:solidFill>
                  <a:srgbClr val="7030A0"/>
                </a:solidFill>
                <a:latin typeface="隶书" panose="02010509060101010101" pitchFamily="49" charset="-122"/>
                <a:ea typeface="隶书" panose="02010509060101010101" pitchFamily="49" charset="-122"/>
              </a:rPr>
              <a:t>营销者才可能采取措施去影响购买者的选择。</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30</a:t>
            </a:fld>
            <a:endParaRPr lang="en-GB" altLang="en-GB"/>
          </a:p>
        </p:txBody>
      </p:sp>
    </p:spTree>
    <p:extLst>
      <p:ext uri="{BB962C8B-B14F-4D97-AF65-F5344CB8AC3E}">
        <p14:creationId xmlns:p14="http://schemas.microsoft.com/office/powerpoint/2010/main" val="357879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1000"/>
                                        <p:tgtEl>
                                          <p:spTgt spid="3">
                                            <p:txEl>
                                              <p:pRg st="5" end="5"/>
                                            </p:txEl>
                                          </p:spTgt>
                                        </p:tgtEl>
                                      </p:cBhvr>
                                    </p:animEffect>
                                    <p:anim calcmode="lin" valueType="num">
                                      <p:cBhvr>
                                        <p:cTn id="2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1000"/>
                                        <p:tgtEl>
                                          <p:spTgt spid="3">
                                            <p:txEl>
                                              <p:pRg st="6" end="6"/>
                                            </p:txEl>
                                          </p:spTgt>
                                        </p:tgtEl>
                                      </p:cBhvr>
                                    </p:animEffect>
                                    <p:anim calcmode="lin" valueType="num">
                                      <p:cBhvr>
                                        <p:cTn id="3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购后感觉和行为</a:t>
            </a:r>
            <a:br>
              <a:rPr lang="zh-CN" altLang="en-US" dirty="0"/>
            </a:br>
            <a:endParaRPr lang="zh-CN" altLang="en-US" dirty="0"/>
          </a:p>
        </p:txBody>
      </p:sp>
      <p:sp>
        <p:nvSpPr>
          <p:cNvPr id="3" name="内容占位符 2"/>
          <p:cNvSpPr>
            <a:spLocks noGrp="1"/>
          </p:cNvSpPr>
          <p:nvPr>
            <p:ph idx="1"/>
          </p:nvPr>
        </p:nvSpPr>
        <p:spPr/>
        <p:txBody>
          <a:bodyPr/>
          <a:lstStyle/>
          <a:p>
            <a:pPr algn="just"/>
            <a:r>
              <a:rPr lang="zh-CN" altLang="en-US" sz="2400" dirty="0">
                <a:solidFill>
                  <a:srgbClr val="7030A0"/>
                </a:solidFill>
              </a:rPr>
              <a:t>所有重要的购买行为都会产生</a:t>
            </a:r>
            <a:r>
              <a:rPr lang="zh-CN" altLang="en-US" sz="2800" dirty="0">
                <a:solidFill>
                  <a:srgbClr val="C00000"/>
                </a:solidFill>
              </a:rPr>
              <a:t>认知失衡</a:t>
            </a:r>
            <a:r>
              <a:rPr lang="zh-CN" altLang="en-US" sz="2400" dirty="0">
                <a:solidFill>
                  <a:srgbClr val="C00000"/>
                </a:solidFill>
              </a:rPr>
              <a:t>（</a:t>
            </a:r>
            <a:r>
              <a:rPr lang="en-US" altLang="zh-CN" sz="2400" dirty="0">
                <a:solidFill>
                  <a:srgbClr val="C00000"/>
                </a:solidFill>
              </a:rPr>
              <a:t>cognitive dissonance</a:t>
            </a:r>
            <a:r>
              <a:rPr lang="zh-CN" altLang="en-US" sz="2400" dirty="0">
                <a:solidFill>
                  <a:srgbClr val="C00000"/>
                </a:solidFill>
              </a:rPr>
              <a:t>），</a:t>
            </a:r>
            <a:r>
              <a:rPr lang="zh-CN" altLang="en-US" sz="2400" dirty="0">
                <a:solidFill>
                  <a:srgbClr val="7030A0"/>
                </a:solidFill>
              </a:rPr>
              <a:t>或是购后冲突而引起的不适。购买之后，消费者对所选品牌的优点感到满意，并庆幸避免了未购买品牌的缺点。然而，所有购买行为都涉及权衡。消费者会为所选品牌的缺点而担心，也会为没有得到未购品牌的好处而感到不安。因此，消费者每次购买后，或多或少都会存在不平衡感。</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31</a:t>
            </a:fld>
            <a:endParaRPr lang="en-GB" altLang="en-GB"/>
          </a:p>
        </p:txBody>
      </p:sp>
    </p:spTree>
    <p:extLst>
      <p:ext uri="{BB962C8B-B14F-4D97-AF65-F5344CB8AC3E}">
        <p14:creationId xmlns:p14="http://schemas.microsoft.com/office/powerpoint/2010/main" val="1885648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100"/>
                                  </p:stCondLst>
                                  <p:iterate type="lt">
                                    <p:tmAbs val="100"/>
                                  </p:iterate>
                                  <p:childTnLst>
                                    <p:set>
                                      <p:cBhvr>
                                        <p:cTn id="6" dur="1" fill="hold">
                                          <p:stCondLst>
                                            <p:cond delay="0"/>
                                          </p:stCondLst>
                                        </p:cTn>
                                        <p:tgtEl>
                                          <p:spTgt spid="3">
                                            <p:txEl>
                                              <p:pRg st="0" end="0"/>
                                            </p:txEl>
                                          </p:spTgt>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消费心理模式：从</a:t>
            </a:r>
            <a:r>
              <a:rPr lang="en-US" altLang="zh-CN" dirty="0"/>
              <a:t>AIDMA</a:t>
            </a:r>
            <a:r>
              <a:rPr lang="zh-CN" altLang="en-US" dirty="0"/>
              <a:t>到</a:t>
            </a:r>
            <a:r>
              <a:rPr lang="en-US" altLang="zh-CN" dirty="0"/>
              <a:t>AISAS</a:t>
            </a:r>
            <a:r>
              <a:rPr lang="zh-CN" altLang="en-US" dirty="0"/>
              <a:t>的转变</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32</a:t>
            </a:fld>
            <a:endParaRPr lang="en-GB" altLang="en-GB"/>
          </a:p>
        </p:txBody>
      </p:sp>
      <p:pic>
        <p:nvPicPr>
          <p:cNvPr id="5" name="Picture 19" descr="101520~1"/>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2298" r="49253"/>
          <a:stretch/>
        </p:blipFill>
        <p:spPr bwMode="auto">
          <a:xfrm>
            <a:off x="725561" y="1124744"/>
            <a:ext cx="3672408" cy="489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4730348" y="1340768"/>
            <a:ext cx="4112731" cy="2739211"/>
          </a:xfrm>
          <a:prstGeom prst="rect">
            <a:avLst/>
          </a:prstGeom>
        </p:spPr>
        <p:txBody>
          <a:bodyPr wrap="square">
            <a:spAutoFit/>
          </a:bodyPr>
          <a:lstStyle/>
          <a:p>
            <a:pPr algn="just"/>
            <a:r>
              <a:rPr lang="zh-CN" altLang="en-US" sz="2400" dirty="0">
                <a:solidFill>
                  <a:srgbClr val="333333"/>
                </a:solidFill>
                <a:latin typeface="arial" panose="020B0604020202020204" pitchFamily="34" charset="0"/>
              </a:rPr>
              <a:t>传统的</a:t>
            </a:r>
            <a:r>
              <a:rPr lang="en-US" altLang="zh-CN" sz="2400" dirty="0">
                <a:solidFill>
                  <a:srgbClr val="333333"/>
                </a:solidFill>
                <a:latin typeface="arial" panose="020B0604020202020204" pitchFamily="34" charset="0"/>
              </a:rPr>
              <a:t>AIDMA</a:t>
            </a:r>
            <a:r>
              <a:rPr lang="zh-CN" altLang="en-US" sz="2400" dirty="0">
                <a:solidFill>
                  <a:srgbClr val="333333"/>
                </a:solidFill>
                <a:latin typeface="arial" panose="020B0604020202020204" pitchFamily="34" charset="0"/>
              </a:rPr>
              <a:t>模式，消费者由注意商品，产生兴趣，产生购买愿望，留下记忆，做出购买行动，</a:t>
            </a:r>
            <a:r>
              <a:rPr lang="zh-CN" altLang="en-US" sz="2400" dirty="0">
                <a:solidFill>
                  <a:srgbClr val="C00000"/>
                </a:solidFill>
                <a:latin typeface="arial" panose="020B0604020202020204" pitchFamily="34" charset="0"/>
              </a:rPr>
              <a:t>整个过程主要由</a:t>
            </a:r>
            <a:r>
              <a:rPr lang="zh-CN" altLang="en-US" sz="2800" dirty="0">
                <a:solidFill>
                  <a:schemeClr val="tx1">
                    <a:lumMod val="60000"/>
                    <a:lumOff val="40000"/>
                  </a:schemeClr>
                </a:solidFill>
                <a:latin typeface="隶书" panose="02010509060101010101" pitchFamily="49" charset="-122"/>
                <a:ea typeface="隶书" panose="02010509060101010101" pitchFamily="49" charset="-122"/>
              </a:rPr>
              <a:t>传统广告、促销活动</a:t>
            </a:r>
            <a:r>
              <a:rPr lang="zh-CN" altLang="en-US" sz="2400" dirty="0">
                <a:solidFill>
                  <a:srgbClr val="C00000"/>
                </a:solidFill>
                <a:latin typeface="arial" panose="020B0604020202020204" pitchFamily="34" charset="0"/>
              </a:rPr>
              <a:t>等营销手段所驱动，广播式的广告是</a:t>
            </a:r>
            <a:r>
              <a:rPr lang="en-US" altLang="zh-CN" sz="2400" dirty="0">
                <a:solidFill>
                  <a:srgbClr val="C00000"/>
                </a:solidFill>
                <a:latin typeface="arial" panose="020B0604020202020204" pitchFamily="34" charset="0"/>
              </a:rPr>
              <a:t>AIDMA</a:t>
            </a:r>
            <a:r>
              <a:rPr lang="zh-CN" altLang="en-US" sz="2400" dirty="0">
                <a:solidFill>
                  <a:srgbClr val="C00000"/>
                </a:solidFill>
                <a:latin typeface="arial" panose="020B0604020202020204" pitchFamily="34" charset="0"/>
              </a:rPr>
              <a:t>的核心驱动。</a:t>
            </a:r>
            <a:endParaRPr lang="zh-CN" altLang="en-US" sz="2400" dirty="0">
              <a:solidFill>
                <a:srgbClr val="C00000"/>
              </a:solidFill>
            </a:endParaRPr>
          </a:p>
        </p:txBody>
      </p:sp>
    </p:spTree>
    <p:extLst>
      <p:ext uri="{BB962C8B-B14F-4D97-AF65-F5344CB8AC3E}">
        <p14:creationId xmlns:p14="http://schemas.microsoft.com/office/powerpoint/2010/main" val="530314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33</a:t>
            </a:fld>
            <a:endParaRPr lang="en-GB" altLang="en-GB"/>
          </a:p>
        </p:txBody>
      </p:sp>
      <p:pic>
        <p:nvPicPr>
          <p:cNvPr id="5" name="Picture 19" descr="101520~1"/>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l="58740" r="7232"/>
          <a:stretch/>
        </p:blipFill>
        <p:spPr bwMode="auto">
          <a:xfrm>
            <a:off x="725452" y="977901"/>
            <a:ext cx="2838436" cy="538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995935" y="1196752"/>
            <a:ext cx="4827145" cy="4031873"/>
          </a:xfrm>
          <a:prstGeom prst="rect">
            <a:avLst/>
          </a:prstGeom>
        </p:spPr>
        <p:txBody>
          <a:bodyPr wrap="square">
            <a:spAutoFit/>
          </a:bodyPr>
          <a:lstStyle/>
          <a:p>
            <a:pPr algn="just"/>
            <a:r>
              <a:rPr lang="zh-CN" altLang="en-US" sz="2400" dirty="0">
                <a:solidFill>
                  <a:srgbClr val="333333"/>
                </a:solidFill>
                <a:latin typeface="arial" panose="020B0604020202020204" pitchFamily="34" charset="0"/>
              </a:rPr>
              <a:t>基于</a:t>
            </a:r>
            <a:r>
              <a:rPr lang="zh-CN" altLang="en-US" sz="2800" dirty="0">
                <a:solidFill>
                  <a:schemeClr val="tx1">
                    <a:lumMod val="60000"/>
                    <a:lumOff val="40000"/>
                  </a:schemeClr>
                </a:solidFill>
                <a:latin typeface="微软雅黑" panose="020B0503020204020204" pitchFamily="34" charset="-122"/>
                <a:ea typeface="微软雅黑" panose="020B0503020204020204" pitchFamily="34" charset="-122"/>
              </a:rPr>
              <a:t>网络时代</a:t>
            </a:r>
            <a:r>
              <a:rPr lang="zh-CN" altLang="en-US" sz="2400" dirty="0">
                <a:solidFill>
                  <a:srgbClr val="333333"/>
                </a:solidFill>
                <a:latin typeface="arial" panose="020B0604020202020204" pitchFamily="34" charset="0"/>
              </a:rPr>
              <a:t>市场特征而重构的</a:t>
            </a:r>
            <a:r>
              <a:rPr lang="en-US" altLang="zh-CN" sz="2400" dirty="0">
                <a:solidFill>
                  <a:srgbClr val="333333"/>
                </a:solidFill>
                <a:latin typeface="arial" panose="020B0604020202020204" pitchFamily="34" charset="0"/>
              </a:rPr>
              <a:t>AISAS</a:t>
            </a:r>
            <a:r>
              <a:rPr lang="zh-CN" altLang="en-US" sz="2400" dirty="0">
                <a:solidFill>
                  <a:srgbClr val="333333"/>
                </a:solidFill>
                <a:latin typeface="arial" panose="020B0604020202020204" pitchFamily="34" charset="0"/>
              </a:rPr>
              <a:t>，</a:t>
            </a:r>
            <a:r>
              <a:rPr lang="zh-CN" altLang="en-US" sz="2400" dirty="0">
                <a:solidFill>
                  <a:srgbClr val="C00000"/>
                </a:solidFill>
                <a:latin typeface="arial" panose="020B0604020202020204" pitchFamily="34" charset="0"/>
              </a:rPr>
              <a:t>则将消费者在注意商品并产生兴趣之后的</a:t>
            </a:r>
            <a:r>
              <a:rPr lang="zh-CN" altLang="en-US" sz="2800" dirty="0">
                <a:solidFill>
                  <a:schemeClr val="tx1">
                    <a:lumMod val="60000"/>
                    <a:lumOff val="40000"/>
                  </a:schemeClr>
                </a:solidFill>
                <a:latin typeface="隶书" panose="02010509060101010101" pitchFamily="49" charset="-122"/>
                <a:ea typeface="隶书" panose="02010509060101010101" pitchFamily="49" charset="-122"/>
              </a:rPr>
              <a:t>信息搜集（</a:t>
            </a:r>
            <a:r>
              <a:rPr lang="en-US" altLang="zh-CN" sz="2800" dirty="0">
                <a:solidFill>
                  <a:schemeClr val="tx1">
                    <a:lumMod val="60000"/>
                    <a:lumOff val="40000"/>
                  </a:schemeClr>
                </a:solidFill>
                <a:latin typeface="隶书" panose="02010509060101010101" pitchFamily="49" charset="-122"/>
                <a:ea typeface="隶书" panose="02010509060101010101" pitchFamily="49" charset="-122"/>
              </a:rPr>
              <a:t>Search</a:t>
            </a:r>
            <a:r>
              <a:rPr lang="zh-CN" altLang="en-US" sz="2800" dirty="0">
                <a:solidFill>
                  <a:schemeClr val="tx1">
                    <a:lumMod val="60000"/>
                    <a:lumOff val="40000"/>
                  </a:schemeClr>
                </a:solidFill>
                <a:latin typeface="隶书" panose="02010509060101010101" pitchFamily="49" charset="-122"/>
                <a:ea typeface="隶书" panose="02010509060101010101" pitchFamily="49" charset="-122"/>
              </a:rPr>
              <a:t>）</a:t>
            </a:r>
            <a:r>
              <a:rPr lang="zh-CN" altLang="en-US" sz="2400" dirty="0">
                <a:solidFill>
                  <a:srgbClr val="C00000"/>
                </a:solidFill>
                <a:latin typeface="arial" panose="020B0604020202020204" pitchFamily="34" charset="0"/>
              </a:rPr>
              <a:t>，以及产生购买行动之后的</a:t>
            </a:r>
            <a:r>
              <a:rPr lang="zh-CN" altLang="en-US" sz="2800" dirty="0">
                <a:solidFill>
                  <a:schemeClr val="tx1">
                    <a:lumMod val="60000"/>
                    <a:lumOff val="40000"/>
                  </a:schemeClr>
                </a:solidFill>
                <a:latin typeface="隶书" panose="02010509060101010101" pitchFamily="49" charset="-122"/>
                <a:ea typeface="隶书" panose="02010509060101010101" pitchFamily="49" charset="-122"/>
              </a:rPr>
              <a:t>信息分享（</a:t>
            </a:r>
            <a:r>
              <a:rPr lang="en-US" altLang="zh-CN" sz="2800" dirty="0">
                <a:solidFill>
                  <a:schemeClr val="tx1">
                    <a:lumMod val="60000"/>
                    <a:lumOff val="40000"/>
                  </a:schemeClr>
                </a:solidFill>
                <a:latin typeface="隶书" panose="02010509060101010101" pitchFamily="49" charset="-122"/>
                <a:ea typeface="隶书" panose="02010509060101010101" pitchFamily="49" charset="-122"/>
              </a:rPr>
              <a:t>Share</a:t>
            </a:r>
            <a:r>
              <a:rPr lang="zh-CN" altLang="en-US" sz="2800" dirty="0">
                <a:solidFill>
                  <a:schemeClr val="tx1">
                    <a:lumMod val="60000"/>
                    <a:lumOff val="40000"/>
                  </a:schemeClr>
                </a:solidFill>
                <a:latin typeface="隶书" panose="02010509060101010101" pitchFamily="49" charset="-122"/>
                <a:ea typeface="隶书" panose="02010509060101010101" pitchFamily="49" charset="-122"/>
              </a:rPr>
              <a:t>），</a:t>
            </a:r>
            <a:r>
              <a:rPr lang="zh-CN" altLang="en-US" sz="2400" dirty="0">
                <a:solidFill>
                  <a:srgbClr val="C00000"/>
                </a:solidFill>
                <a:latin typeface="arial" panose="020B0604020202020204" pitchFamily="34" charset="0"/>
              </a:rPr>
              <a:t>作为两个重要环节来考量，这两个环节都离不开消费者对互联网的应用。</a:t>
            </a:r>
            <a:r>
              <a:rPr lang="zh-CN" altLang="en-US" sz="2400" dirty="0">
                <a:solidFill>
                  <a:srgbClr val="333333"/>
                </a:solidFill>
                <a:latin typeface="arial" panose="020B0604020202020204" pitchFamily="34" charset="0"/>
              </a:rPr>
              <a:t>互联网为消费者主动获取信息提供了条件，使消费者有机会从多种渠道获得详尽的专业信息。</a:t>
            </a:r>
          </a:p>
        </p:txBody>
      </p:sp>
    </p:spTree>
    <p:extLst>
      <p:ext uri="{BB962C8B-B14F-4D97-AF65-F5344CB8AC3E}">
        <p14:creationId xmlns:p14="http://schemas.microsoft.com/office/powerpoint/2010/main" val="3420546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  </a:t>
            </a:r>
            <a:r>
              <a:rPr lang="zh-CN" altLang="en-US" dirty="0"/>
              <a:t>汽车组织市场的购买行为</a:t>
            </a:r>
          </a:p>
        </p:txBody>
      </p:sp>
      <p:sp>
        <p:nvSpPr>
          <p:cNvPr id="3" name="内容占位符 2"/>
          <p:cNvSpPr>
            <a:spLocks noGrp="1"/>
          </p:cNvSpPr>
          <p:nvPr>
            <p:ph idx="1"/>
          </p:nvPr>
        </p:nvSpPr>
        <p:spPr/>
        <p:txBody>
          <a:bodyPr/>
          <a:lstStyle/>
          <a:p>
            <a:r>
              <a:rPr lang="en-US" altLang="zh-CN" sz="2400" dirty="0"/>
              <a:t>4.2.1</a:t>
            </a:r>
            <a:r>
              <a:rPr lang="zh-CN" altLang="en-US" sz="2400" dirty="0"/>
              <a:t>汽车组织市场的类型</a:t>
            </a:r>
          </a:p>
          <a:p>
            <a:pPr lvl="1"/>
            <a:r>
              <a:rPr lang="en-US" altLang="zh-CN" sz="2200" dirty="0"/>
              <a:t>1.</a:t>
            </a:r>
            <a:r>
              <a:rPr lang="zh-CN" altLang="en-US" sz="2200" dirty="0"/>
              <a:t>汽车产业用户市场</a:t>
            </a:r>
          </a:p>
          <a:p>
            <a:pPr lvl="1"/>
            <a:r>
              <a:rPr lang="en-US" altLang="zh-CN" sz="2200" dirty="0"/>
              <a:t>2.</a:t>
            </a:r>
            <a:r>
              <a:rPr lang="zh-CN" altLang="en-US" sz="2200" dirty="0"/>
              <a:t>政府用户市场</a:t>
            </a:r>
          </a:p>
          <a:p>
            <a:pPr lvl="1"/>
            <a:r>
              <a:rPr lang="en-US" altLang="zh-CN" sz="2200" dirty="0"/>
              <a:t>3.</a:t>
            </a:r>
            <a:r>
              <a:rPr lang="zh-CN" altLang="en-US" sz="2200" dirty="0"/>
              <a:t>企事业单位用户市场</a:t>
            </a:r>
          </a:p>
          <a:p>
            <a:r>
              <a:rPr lang="en-US" altLang="zh-CN" sz="2400" dirty="0"/>
              <a:t>4.2.2</a:t>
            </a:r>
            <a:r>
              <a:rPr lang="zh-CN" altLang="en-US" sz="2400" dirty="0"/>
              <a:t>汽车组织市场的特点</a:t>
            </a:r>
          </a:p>
          <a:p>
            <a:r>
              <a:rPr lang="en-US" altLang="zh-CN" sz="2400" dirty="0"/>
              <a:t>1.</a:t>
            </a:r>
            <a:r>
              <a:rPr lang="zh-CN" altLang="en-US" sz="2400" dirty="0"/>
              <a:t>汽车产业用户市场的特点</a:t>
            </a:r>
          </a:p>
          <a:p>
            <a:pPr lvl="1"/>
            <a:r>
              <a:rPr lang="zh-CN" altLang="en-US" sz="2000" dirty="0"/>
              <a:t>（</a:t>
            </a:r>
            <a:r>
              <a:rPr lang="en-US" altLang="zh-CN" sz="2000" dirty="0"/>
              <a:t>1</a:t>
            </a:r>
            <a:r>
              <a:rPr lang="zh-CN" altLang="en-US" sz="2000" dirty="0"/>
              <a:t>）购买者更少、更大、更集中。</a:t>
            </a:r>
          </a:p>
          <a:p>
            <a:pPr lvl="1"/>
            <a:r>
              <a:rPr lang="zh-CN" altLang="en-US" sz="2000" dirty="0">
                <a:hlinkClick r:id="rId2" action="ppaction://hlinksldjump"/>
              </a:rPr>
              <a:t>（</a:t>
            </a:r>
            <a:r>
              <a:rPr lang="en-US" altLang="zh-CN" sz="2000" dirty="0">
                <a:hlinkClick r:id="rId2" action="ppaction://hlinksldjump"/>
              </a:rPr>
              <a:t>2</a:t>
            </a:r>
            <a:r>
              <a:rPr lang="zh-CN" altLang="en-US" sz="2000" dirty="0">
                <a:hlinkClick r:id="rId2" action="ppaction://hlinksldjump"/>
              </a:rPr>
              <a:t>）派生性需求</a:t>
            </a:r>
            <a:r>
              <a:rPr lang="zh-CN" altLang="en-US" sz="2000" dirty="0"/>
              <a:t>。</a:t>
            </a:r>
          </a:p>
          <a:p>
            <a:pPr lvl="1"/>
            <a:r>
              <a:rPr lang="zh-CN" altLang="en-US" sz="2000" dirty="0"/>
              <a:t>（</a:t>
            </a:r>
            <a:r>
              <a:rPr lang="en-US" altLang="zh-CN" sz="2000" dirty="0"/>
              <a:t>3</a:t>
            </a:r>
            <a:r>
              <a:rPr lang="zh-CN" altLang="en-US" sz="2000" dirty="0"/>
              <a:t>）需求缺乏弹性。</a:t>
            </a:r>
          </a:p>
          <a:p>
            <a:pPr lvl="1"/>
            <a:r>
              <a:rPr lang="zh-CN" altLang="en-US" sz="2000" dirty="0"/>
              <a:t>（</a:t>
            </a:r>
            <a:r>
              <a:rPr lang="en-US" altLang="zh-CN" sz="2000" dirty="0"/>
              <a:t>4</a:t>
            </a:r>
            <a:r>
              <a:rPr lang="zh-CN" altLang="en-US" sz="2000" dirty="0"/>
              <a:t>）购买的专业化。</a:t>
            </a:r>
          </a:p>
          <a:p>
            <a:pPr lvl="1"/>
            <a:r>
              <a:rPr lang="zh-CN" altLang="en-US" sz="2000" dirty="0"/>
              <a:t>（</a:t>
            </a:r>
            <a:r>
              <a:rPr lang="en-US" altLang="zh-CN" sz="2000" dirty="0"/>
              <a:t>5</a:t>
            </a:r>
            <a:r>
              <a:rPr lang="zh-CN" altLang="en-US" sz="2000" dirty="0"/>
              <a:t>）买卖关系的长期性。</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34</a:t>
            </a:fld>
            <a:endParaRPr lang="en-GB" altLang="en-GB"/>
          </a:p>
        </p:txBody>
      </p:sp>
    </p:spTree>
    <p:extLst>
      <p:ext uri="{BB962C8B-B14F-4D97-AF65-F5344CB8AC3E}">
        <p14:creationId xmlns:p14="http://schemas.microsoft.com/office/powerpoint/2010/main" val="23432313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dirty="0">
                <a:solidFill>
                  <a:schemeClr val="tx1">
                    <a:lumMod val="60000"/>
                    <a:lumOff val="40000"/>
                  </a:schemeClr>
                </a:solidFill>
                <a:latin typeface="隶书" panose="02010509060101010101" pitchFamily="49" charset="-122"/>
                <a:ea typeface="隶书" panose="02010509060101010101" pitchFamily="49" charset="-122"/>
              </a:rPr>
              <a:t>派生需求</a:t>
            </a:r>
            <a:r>
              <a:rPr lang="zh-CN" altLang="en-US" sz="2400" dirty="0"/>
              <a:t>是一种产品的需求来自于（或派生于）另一种产品，如果对某种商品的需求由于是为满足其它需求而产生的，</a:t>
            </a:r>
            <a:r>
              <a:rPr lang="zh-CN" altLang="en-US" sz="2400" dirty="0">
                <a:solidFill>
                  <a:srgbClr val="C00000"/>
                </a:solidFill>
              </a:rPr>
              <a:t>则称为派生需求，引致需求或中间需求。</a:t>
            </a:r>
            <a:endParaRPr lang="en-US" altLang="zh-CN" sz="2400" dirty="0">
              <a:solidFill>
                <a:srgbClr val="C00000"/>
              </a:solidFill>
            </a:endParaRPr>
          </a:p>
          <a:p>
            <a:r>
              <a:rPr lang="zh-CN" altLang="en-US" sz="2400" dirty="0"/>
              <a:t>如棉纺厂对棉花的需求是由于为满足纺纱的需要而产生的需求，就属于派生需求。派生需求基本上产生于生产经营单位对生产要素的购买需要。</a:t>
            </a:r>
            <a:endParaRPr lang="en-US" altLang="zh-CN" sz="2400" dirty="0"/>
          </a:p>
          <a:p>
            <a:endParaRPr lang="zh-CN" altLang="en-US" dirty="0"/>
          </a:p>
          <a:p>
            <a:r>
              <a:rPr lang="zh-CN" altLang="en-US" sz="2800" dirty="0">
                <a:solidFill>
                  <a:schemeClr val="tx1">
                    <a:lumMod val="60000"/>
                    <a:lumOff val="40000"/>
                  </a:schemeClr>
                </a:solidFill>
                <a:latin typeface="隶书" panose="02010509060101010101" pitchFamily="49" charset="-122"/>
                <a:ea typeface="隶书" panose="02010509060101010101" pitchFamily="49" charset="-122"/>
              </a:rPr>
              <a:t>原生性需求</a:t>
            </a:r>
            <a:r>
              <a:rPr lang="zh-CN" altLang="en-US" sz="2400" dirty="0"/>
              <a:t>即自发需求，如果消费者对某一商品的需求独立于其它需求而产生，</a:t>
            </a:r>
            <a:r>
              <a:rPr lang="zh-CN" altLang="en-US" sz="2400" dirty="0">
                <a:solidFill>
                  <a:srgbClr val="C00000"/>
                </a:solidFill>
              </a:rPr>
              <a:t>那么这种需求称为自发需求</a:t>
            </a:r>
            <a:r>
              <a:rPr lang="zh-CN" altLang="en-US" sz="2400" dirty="0"/>
              <a:t>。如对食物、衣服、住房的需求是起因于人的生理需要而产生的，就属于自发需求，也称为最终需求。满足人们自发需求的商品称为生活必需品。</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35</a:t>
            </a:fld>
            <a:endParaRPr lang="en-GB" altLang="en-GB"/>
          </a:p>
        </p:txBody>
      </p:sp>
    </p:spTree>
    <p:extLst>
      <p:ext uri="{BB962C8B-B14F-4D97-AF65-F5344CB8AC3E}">
        <p14:creationId xmlns:p14="http://schemas.microsoft.com/office/powerpoint/2010/main" val="24745523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t>2.</a:t>
            </a:r>
            <a:r>
              <a:rPr lang="zh-CN" altLang="en-US" sz="2400" dirty="0"/>
              <a:t>政府用户市场的特点</a:t>
            </a:r>
          </a:p>
          <a:p>
            <a:pPr lvl="1"/>
            <a:r>
              <a:rPr lang="zh-CN" altLang="en-US" sz="2000" dirty="0"/>
              <a:t>（</a:t>
            </a:r>
            <a:r>
              <a:rPr lang="en-US" altLang="zh-CN" sz="2000" dirty="0"/>
              <a:t>1</a:t>
            </a:r>
            <a:r>
              <a:rPr lang="zh-CN" altLang="en-US" sz="2000" dirty="0"/>
              <a:t>）需求受到较强的政策制约。</a:t>
            </a:r>
          </a:p>
          <a:p>
            <a:pPr lvl="1"/>
            <a:r>
              <a:rPr lang="zh-CN" altLang="en-US" sz="2000" dirty="0"/>
              <a:t>（</a:t>
            </a:r>
            <a:r>
              <a:rPr lang="en-US" altLang="zh-CN" sz="2000" dirty="0"/>
              <a:t>2</a:t>
            </a:r>
            <a:r>
              <a:rPr lang="zh-CN" altLang="en-US" sz="2000" dirty="0"/>
              <a:t>）需求计划性较强。</a:t>
            </a:r>
          </a:p>
          <a:p>
            <a:pPr lvl="1"/>
            <a:r>
              <a:rPr lang="zh-CN" altLang="en-US" sz="2000" dirty="0"/>
              <a:t>（</a:t>
            </a:r>
            <a:r>
              <a:rPr lang="en-US" altLang="zh-CN" sz="2000" dirty="0"/>
              <a:t>3</a:t>
            </a:r>
            <a:r>
              <a:rPr lang="zh-CN" altLang="en-US" sz="2000" dirty="0"/>
              <a:t>）购买方式多样。</a:t>
            </a:r>
          </a:p>
          <a:p>
            <a:pPr lvl="1"/>
            <a:r>
              <a:rPr lang="zh-CN" altLang="en-US" sz="2000" dirty="0"/>
              <a:t>（</a:t>
            </a:r>
            <a:r>
              <a:rPr lang="en-US" altLang="zh-CN" sz="2000" dirty="0"/>
              <a:t>4</a:t>
            </a:r>
            <a:r>
              <a:rPr lang="zh-CN" altLang="en-US" sz="2000" dirty="0"/>
              <a:t>）购买需求受到公众社会的监督。</a:t>
            </a:r>
          </a:p>
          <a:p>
            <a:pPr lvl="1"/>
            <a:r>
              <a:rPr lang="zh-CN" altLang="en-US" sz="2000" dirty="0"/>
              <a:t>（</a:t>
            </a:r>
            <a:r>
              <a:rPr lang="en-US" altLang="zh-CN" sz="2000" dirty="0"/>
              <a:t>5</a:t>
            </a:r>
            <a:r>
              <a:rPr lang="zh-CN" altLang="en-US" sz="2000" dirty="0"/>
              <a:t>）购买目标的多重性。</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36</a:t>
            </a:fld>
            <a:endParaRPr lang="en-GB" altLang="en-GB"/>
          </a:p>
        </p:txBody>
      </p:sp>
    </p:spTree>
    <p:extLst>
      <p:ext uri="{BB962C8B-B14F-4D97-AF65-F5344CB8AC3E}">
        <p14:creationId xmlns:p14="http://schemas.microsoft.com/office/powerpoint/2010/main" val="138617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en-US" altLang="zh-CN" dirty="0"/>
              <a:t>4.2.3</a:t>
            </a:r>
            <a:r>
              <a:rPr lang="zh-CN" altLang="en-US" dirty="0"/>
              <a:t>汽车组织市场购买行为的过程</a:t>
            </a:r>
          </a:p>
          <a:p>
            <a:r>
              <a:rPr lang="en-US" altLang="zh-CN" dirty="0"/>
              <a:t>1.</a:t>
            </a:r>
            <a:r>
              <a:rPr lang="zh-CN" altLang="en-US" dirty="0"/>
              <a:t>产业用户购买行为的过程</a:t>
            </a:r>
          </a:p>
          <a:p>
            <a:endParaRPr lang="en-US" altLang="zh-CN" dirty="0"/>
          </a:p>
          <a:p>
            <a:endParaRPr lang="en-US" altLang="zh-CN" dirty="0"/>
          </a:p>
          <a:p>
            <a:endParaRPr lang="en-US" altLang="zh-CN" dirty="0"/>
          </a:p>
          <a:p>
            <a:r>
              <a:rPr lang="en-US" altLang="zh-CN" dirty="0"/>
              <a:t>2.</a:t>
            </a:r>
            <a:r>
              <a:rPr lang="zh-CN" altLang="zh-CN" dirty="0"/>
              <a:t>政府用户购买行为的过程</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37</a:t>
            </a:fld>
            <a:endParaRPr lang="en-GB" altLang="en-GB"/>
          </a:p>
        </p:txBody>
      </p:sp>
      <p:sp>
        <p:nvSpPr>
          <p:cNvPr id="6" name="Text Box 2"/>
          <p:cNvSpPr txBox="1">
            <a:spLocks noChangeArrowheads="1"/>
          </p:cNvSpPr>
          <p:nvPr/>
        </p:nvSpPr>
        <p:spPr bwMode="auto">
          <a:xfrm>
            <a:off x="14288" y="15875"/>
            <a:ext cx="466725" cy="528638"/>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BBE0E3"/>
                </a:solidFill>
              </a14:hiddenFill>
            </a:ext>
          </a:extLst>
        </p:spPr>
        <p:txBody>
          <a:bodyPr vert="horz" wrap="square" lIns="59418" tIns="29708" rIns="59418" bIns="29708"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700" b="0" i="0" u="none" strike="noStrike" cap="none" normalizeH="0" baseline="0">
                <a:ln>
                  <a:noFill/>
                </a:ln>
                <a:solidFill>
                  <a:srgbClr val="000000"/>
                </a:solidFill>
                <a:effectLst/>
                <a:latin typeface="Arial" panose="020B0604020202020204" pitchFamily="34" charset="0"/>
                <a:ea typeface="宋体" panose="02010600030101010101" pitchFamily="2" charset="-122"/>
              </a:rPr>
              <a:t>产生</a:t>
            </a: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700" b="0" i="0" u="none" strike="noStrike" cap="none" normalizeH="0" baseline="0">
                <a:ln>
                  <a:noFill/>
                </a:ln>
                <a:solidFill>
                  <a:srgbClr val="000000"/>
                </a:solidFill>
                <a:effectLst/>
                <a:latin typeface="Arial" panose="020B0604020202020204" pitchFamily="34" charset="0"/>
                <a:ea typeface="宋体" panose="02010600030101010101" pitchFamily="2" charset="-122"/>
              </a:rPr>
              <a:t>需求</a:t>
            </a:r>
            <a:endParaRPr kumimoji="0" lang="zh-CN" altLang="zh-CN" sz="1800" b="0" i="0" u="none" strike="noStrike" cap="none" normalizeH="0" baseline="0">
              <a:ln>
                <a:noFill/>
              </a:ln>
              <a:solidFill>
                <a:schemeClr val="tx1"/>
              </a:solidFill>
              <a:effectLst/>
              <a:latin typeface="Arial" panose="020B0604020202020204" pitchFamily="34" charset="0"/>
            </a:endParaRPr>
          </a:p>
        </p:txBody>
      </p:sp>
      <p:sp>
        <p:nvSpPr>
          <p:cNvPr id="7" name="Rectangle 1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8" name="Group 3"/>
          <p:cNvGrpSpPr>
            <a:grpSpLocks noChangeAspect="1"/>
          </p:cNvGrpSpPr>
          <p:nvPr/>
        </p:nvGrpSpPr>
        <p:grpSpPr bwMode="auto">
          <a:xfrm>
            <a:off x="899592" y="2276872"/>
            <a:ext cx="7647623" cy="864096"/>
            <a:chOff x="2180" y="12960"/>
            <a:chExt cx="7546" cy="852"/>
          </a:xfrm>
        </p:grpSpPr>
        <p:sp>
          <p:nvSpPr>
            <p:cNvPr id="9" name="AutoShape 13"/>
            <p:cNvSpPr>
              <a:spLocks noChangeAspect="1" noChangeArrowheads="1" noTextEdit="1"/>
            </p:cNvSpPr>
            <p:nvPr/>
          </p:nvSpPr>
          <p:spPr bwMode="auto">
            <a:xfrm>
              <a:off x="2180" y="12960"/>
              <a:ext cx="7546" cy="85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Text Box 12"/>
            <p:cNvSpPr txBox="1">
              <a:spLocks noChangeArrowheads="1"/>
            </p:cNvSpPr>
            <p:nvPr/>
          </p:nvSpPr>
          <p:spPr bwMode="auto">
            <a:xfrm>
              <a:off x="2180" y="12960"/>
              <a:ext cx="734" cy="831"/>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BBE0E3"/>
                  </a:solidFill>
                </a14:hiddenFill>
              </a:ext>
            </a:extLst>
          </p:spPr>
          <p:txBody>
            <a:bodyPr vert="horz" wrap="square" lIns="59418" tIns="29708" rIns="59418" bIns="29708" numCol="1" anchor="t" anchorCtr="0" compatLnSpc="1">
              <a:prstTxWarp prst="textNoShape">
                <a:avLst/>
              </a:prstTxWarp>
            </a:bodyPr>
            <a:lstStyle/>
            <a:p>
              <a:pPr marR="0" lvl="0" indent="0" algn="ctr" eaLnBrk="0" fontAlgn="base" hangingPunct="0">
                <a:lnSpc>
                  <a:spcPct val="100000"/>
                </a:lnSpc>
                <a:spcBef>
                  <a:spcPct val="0"/>
                </a:spcBef>
                <a:spcAft>
                  <a:spcPct val="0"/>
                </a:spcAft>
                <a:buClrTx/>
                <a:buSzTx/>
                <a:buFontTx/>
                <a:buNone/>
                <a:tabLst/>
              </a:pPr>
              <a:r>
                <a:rPr lang="zh-CN" altLang="zh-CN" sz="1400" dirty="0">
                  <a:solidFill>
                    <a:srgbClr val="000000"/>
                  </a:solidFill>
                  <a:latin typeface="+mn-ea"/>
                  <a:cs typeface="宋体" panose="02010600030101010101" pitchFamily="2" charset="-122"/>
                </a:rPr>
                <a:t>产生</a:t>
              </a:r>
            </a:p>
            <a:p>
              <a:pPr marR="0" lvl="0" indent="0" algn="ctr" eaLnBrk="0" fontAlgn="base" hangingPunct="0">
                <a:lnSpc>
                  <a:spcPct val="100000"/>
                </a:lnSpc>
                <a:spcBef>
                  <a:spcPct val="0"/>
                </a:spcBef>
                <a:spcAft>
                  <a:spcPct val="0"/>
                </a:spcAft>
                <a:buClrTx/>
                <a:buSzTx/>
                <a:buFontTx/>
                <a:buNone/>
                <a:tabLst/>
              </a:pPr>
              <a:r>
                <a:rPr lang="zh-CN" altLang="zh-CN" sz="1400" dirty="0">
                  <a:solidFill>
                    <a:srgbClr val="000000"/>
                  </a:solidFill>
                  <a:latin typeface="+mn-ea"/>
                  <a:cs typeface="宋体" panose="02010600030101010101" pitchFamily="2" charset="-122"/>
                </a:rPr>
                <a:t>需求</a:t>
              </a:r>
            </a:p>
          </p:txBody>
        </p:sp>
        <p:sp>
          <p:nvSpPr>
            <p:cNvPr id="11" name="AutoShape 11"/>
            <p:cNvSpPr>
              <a:spLocks noChangeArrowheads="1"/>
            </p:cNvSpPr>
            <p:nvPr/>
          </p:nvSpPr>
          <p:spPr bwMode="auto">
            <a:xfrm>
              <a:off x="2914" y="13348"/>
              <a:ext cx="706" cy="206"/>
            </a:xfrm>
            <a:prstGeom prst="rightArrow">
              <a:avLst>
                <a:gd name="adj1" fmla="val 50000"/>
                <a:gd name="adj2" fmla="val 85680"/>
              </a:avLst>
            </a:prstGeom>
            <a:solidFill>
              <a:srgbClr val="000000"/>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2" name="Text Box 10"/>
            <p:cNvSpPr txBox="1">
              <a:spLocks noChangeArrowheads="1"/>
            </p:cNvSpPr>
            <p:nvPr/>
          </p:nvSpPr>
          <p:spPr bwMode="auto">
            <a:xfrm>
              <a:off x="3620" y="12960"/>
              <a:ext cx="1260" cy="831"/>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BBE0E3"/>
                  </a:solidFill>
                </a14:hiddenFill>
              </a:ext>
            </a:extLst>
          </p:spPr>
          <p:txBody>
            <a:bodyPr vert="horz" wrap="square" lIns="59418" tIns="29708" rIns="59418" bIns="29708" numCol="1" anchor="t" anchorCtr="0" compatLnSpc="1">
              <a:prstTxWarp prst="textNoShape">
                <a:avLst/>
              </a:prstTxWarp>
            </a:bodyPr>
            <a:lstStyle/>
            <a:p>
              <a:pPr algn="ctr" eaLnBrk="0" fontAlgn="base" hangingPunct="0">
                <a:spcBef>
                  <a:spcPct val="0"/>
                </a:spcBef>
                <a:spcAft>
                  <a:spcPct val="0"/>
                </a:spcAft>
              </a:pPr>
              <a:r>
                <a:rPr lang="zh-CN" altLang="zh-CN" sz="1400" dirty="0">
                  <a:solidFill>
                    <a:srgbClr val="000000"/>
                  </a:solidFill>
                  <a:latin typeface="+mn-ea"/>
                  <a:cs typeface="宋体" panose="02010600030101010101" pitchFamily="2" charset="-122"/>
                </a:rPr>
                <a:t>确定需求对象</a:t>
              </a:r>
            </a:p>
            <a:p>
              <a:pPr algn="ctr" eaLnBrk="0" fontAlgn="base" hangingPunct="0">
                <a:spcBef>
                  <a:spcPct val="0"/>
                </a:spcBef>
                <a:spcAft>
                  <a:spcPct val="0"/>
                </a:spcAft>
              </a:pPr>
              <a:r>
                <a:rPr lang="zh-CN" altLang="zh-CN" sz="1400" dirty="0">
                  <a:solidFill>
                    <a:srgbClr val="000000"/>
                  </a:solidFill>
                  <a:latin typeface="+mn-ea"/>
                  <a:cs typeface="宋体" panose="02010600030101010101" pitchFamily="2" charset="-122"/>
                </a:rPr>
                <a:t>的特点和数量</a:t>
              </a:r>
            </a:p>
          </p:txBody>
        </p:sp>
        <p:sp>
          <p:nvSpPr>
            <p:cNvPr id="13" name="Text Box 9"/>
            <p:cNvSpPr txBox="1">
              <a:spLocks noChangeArrowheads="1"/>
            </p:cNvSpPr>
            <p:nvPr/>
          </p:nvSpPr>
          <p:spPr bwMode="auto">
            <a:xfrm>
              <a:off x="5416" y="12960"/>
              <a:ext cx="983" cy="831"/>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BBE0E3"/>
                  </a:solidFill>
                </a14:hiddenFill>
              </a:ext>
            </a:extLst>
          </p:spPr>
          <p:txBody>
            <a:bodyPr vert="horz" wrap="square" lIns="59418" tIns="29708" rIns="59418" bIns="29708"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rgbClr val="000000"/>
                  </a:solidFill>
                  <a:effectLst/>
                  <a:latin typeface="+mn-ea"/>
                  <a:cs typeface="宋体" panose="02010600030101010101" pitchFamily="2" charset="-122"/>
                </a:rPr>
                <a:t>寻求并选</a:t>
              </a:r>
              <a:endParaRPr kumimoji="0" lang="zh-CN" altLang="zh-CN" sz="1400" b="0" i="0" u="none" strike="noStrike" cap="none" normalizeH="0" baseline="0" dirty="0">
                <a:ln>
                  <a:noFill/>
                </a:ln>
                <a:solidFill>
                  <a:schemeClr val="tx1"/>
                </a:solidFill>
                <a:effectLst/>
                <a:latin typeface="+mn-ea"/>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rgbClr val="000000"/>
                  </a:solidFill>
                  <a:effectLst/>
                  <a:latin typeface="+mn-ea"/>
                  <a:cs typeface="宋体" panose="02010600030101010101" pitchFamily="2" charset="-122"/>
                </a:rPr>
                <a:t>则供应商</a:t>
              </a:r>
              <a:endParaRPr kumimoji="0" lang="zh-CN" altLang="zh-CN" sz="1400" b="0" i="0" u="none" strike="noStrike" cap="none" normalizeH="0" baseline="0" dirty="0">
                <a:ln>
                  <a:noFill/>
                </a:ln>
                <a:solidFill>
                  <a:schemeClr val="tx1"/>
                </a:solidFill>
                <a:effectLst/>
                <a:latin typeface="+mn-ea"/>
              </a:endParaRPr>
            </a:p>
          </p:txBody>
        </p:sp>
        <p:sp>
          <p:nvSpPr>
            <p:cNvPr id="14" name="Text Box 8"/>
            <p:cNvSpPr txBox="1">
              <a:spLocks noChangeArrowheads="1"/>
            </p:cNvSpPr>
            <p:nvPr/>
          </p:nvSpPr>
          <p:spPr bwMode="auto">
            <a:xfrm>
              <a:off x="7276" y="12960"/>
              <a:ext cx="865" cy="831"/>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BBE0E3"/>
                  </a:solidFill>
                </a14:hiddenFill>
              </a:ext>
            </a:extLst>
          </p:spPr>
          <p:txBody>
            <a:bodyPr vert="horz" wrap="square" lIns="59418" tIns="29708" rIns="59418" bIns="29708" numCol="1" anchor="t" anchorCtr="0" compatLnSpc="1">
              <a:prstTxWarp prst="textNoShape">
                <a:avLst/>
              </a:prstTxWarp>
            </a:bodyPr>
            <a:lstStyle/>
            <a:p>
              <a:pPr algn="ctr" eaLnBrk="0" fontAlgn="base" hangingPunct="0">
                <a:spcBef>
                  <a:spcPct val="0"/>
                </a:spcBef>
                <a:spcAft>
                  <a:spcPct val="0"/>
                </a:spcAft>
              </a:pPr>
              <a:r>
                <a:rPr lang="zh-CN" altLang="zh-CN" sz="1400" dirty="0">
                  <a:solidFill>
                    <a:srgbClr val="000000"/>
                  </a:solidFill>
                  <a:latin typeface="+mn-ea"/>
                  <a:cs typeface="宋体" panose="02010600030101010101" pitchFamily="2" charset="-122"/>
                </a:rPr>
                <a:t>签订供</a:t>
              </a:r>
            </a:p>
            <a:p>
              <a:pPr algn="ctr" eaLnBrk="0" fontAlgn="base" hangingPunct="0">
                <a:spcBef>
                  <a:spcPct val="0"/>
                </a:spcBef>
                <a:spcAft>
                  <a:spcPct val="0"/>
                </a:spcAft>
              </a:pPr>
              <a:r>
                <a:rPr lang="zh-CN" altLang="zh-CN" sz="1400" dirty="0">
                  <a:solidFill>
                    <a:srgbClr val="000000"/>
                  </a:solidFill>
                  <a:latin typeface="+mn-ea"/>
                  <a:cs typeface="宋体" panose="02010600030101010101" pitchFamily="2" charset="-122"/>
                </a:rPr>
                <a:t>应合同</a:t>
              </a:r>
            </a:p>
          </p:txBody>
        </p:sp>
        <p:sp>
          <p:nvSpPr>
            <p:cNvPr id="15" name="AutoShape 7"/>
            <p:cNvSpPr>
              <a:spLocks noChangeArrowheads="1"/>
            </p:cNvSpPr>
            <p:nvPr/>
          </p:nvSpPr>
          <p:spPr bwMode="auto">
            <a:xfrm>
              <a:off x="6411" y="13360"/>
              <a:ext cx="809" cy="175"/>
            </a:xfrm>
            <a:prstGeom prst="rightArrow">
              <a:avLst>
                <a:gd name="adj1" fmla="val 50000"/>
                <a:gd name="adj2" fmla="val 115571"/>
              </a:avLst>
            </a:prstGeom>
            <a:solidFill>
              <a:srgbClr val="000000"/>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6" name="AutoShape 6"/>
            <p:cNvSpPr>
              <a:spLocks noChangeArrowheads="1"/>
            </p:cNvSpPr>
            <p:nvPr/>
          </p:nvSpPr>
          <p:spPr bwMode="auto">
            <a:xfrm>
              <a:off x="4880" y="13354"/>
              <a:ext cx="540" cy="181"/>
            </a:xfrm>
            <a:prstGeom prst="rightArrow">
              <a:avLst>
                <a:gd name="adj1" fmla="val 50000"/>
                <a:gd name="adj2" fmla="val 74586"/>
              </a:avLst>
            </a:prstGeom>
            <a:solidFill>
              <a:srgbClr val="000000"/>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17" name="Text Box 5"/>
            <p:cNvSpPr txBox="1">
              <a:spLocks noChangeArrowheads="1"/>
            </p:cNvSpPr>
            <p:nvPr/>
          </p:nvSpPr>
          <p:spPr bwMode="auto">
            <a:xfrm>
              <a:off x="8850" y="12960"/>
              <a:ext cx="786" cy="831"/>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BBE0E3"/>
                  </a:solidFill>
                </a14:hiddenFill>
              </a:ext>
            </a:extLst>
          </p:spPr>
          <p:txBody>
            <a:bodyPr vert="horz" wrap="square" lIns="59418" tIns="29708" rIns="59418" bIns="29708" numCol="1" anchor="t" anchorCtr="0" compatLnSpc="1">
              <a:prstTxWarp prst="textNoShape">
                <a:avLst/>
              </a:prstTxWarp>
            </a:bodyPr>
            <a:lstStyle/>
            <a:p>
              <a:pPr marR="0" lvl="0" indent="0" algn="ctr" eaLnBrk="0" fontAlgn="base" hangingPunct="0">
                <a:lnSpc>
                  <a:spcPct val="100000"/>
                </a:lnSpc>
                <a:spcBef>
                  <a:spcPct val="0"/>
                </a:spcBef>
                <a:spcAft>
                  <a:spcPct val="0"/>
                </a:spcAft>
                <a:buClrTx/>
                <a:buSzTx/>
                <a:buFontTx/>
                <a:buNone/>
                <a:tabLst/>
              </a:pPr>
              <a:r>
                <a:rPr lang="zh-CN" altLang="zh-CN" sz="1400" dirty="0">
                  <a:solidFill>
                    <a:srgbClr val="000000"/>
                  </a:solidFill>
                  <a:latin typeface="+mn-ea"/>
                  <a:cs typeface="宋体" panose="02010600030101010101" pitchFamily="2" charset="-122"/>
                </a:rPr>
                <a:t>检查履</a:t>
              </a:r>
            </a:p>
            <a:p>
              <a:pPr marR="0" lvl="0" indent="0" algn="ctr" eaLnBrk="0" fontAlgn="base" hangingPunct="0">
                <a:lnSpc>
                  <a:spcPct val="100000"/>
                </a:lnSpc>
                <a:spcBef>
                  <a:spcPct val="0"/>
                </a:spcBef>
                <a:spcAft>
                  <a:spcPct val="0"/>
                </a:spcAft>
                <a:buClrTx/>
                <a:buSzTx/>
                <a:buFontTx/>
                <a:buNone/>
                <a:tabLst/>
              </a:pPr>
              <a:r>
                <a:rPr lang="zh-CN" altLang="zh-CN" sz="1400" dirty="0">
                  <a:solidFill>
                    <a:srgbClr val="000000"/>
                  </a:solidFill>
                  <a:latin typeface="+mn-ea"/>
                  <a:cs typeface="宋体" panose="02010600030101010101" pitchFamily="2" charset="-122"/>
                </a:rPr>
                <a:t>行合同</a:t>
              </a:r>
            </a:p>
          </p:txBody>
        </p:sp>
        <p:sp>
          <p:nvSpPr>
            <p:cNvPr id="18" name="AutoShape 4"/>
            <p:cNvSpPr>
              <a:spLocks noChangeArrowheads="1"/>
            </p:cNvSpPr>
            <p:nvPr/>
          </p:nvSpPr>
          <p:spPr bwMode="auto">
            <a:xfrm>
              <a:off x="8120" y="13380"/>
              <a:ext cx="720" cy="155"/>
            </a:xfrm>
            <a:prstGeom prst="rightArrow">
              <a:avLst>
                <a:gd name="adj1" fmla="val 50000"/>
                <a:gd name="adj2" fmla="val 116129"/>
              </a:avLst>
            </a:prstGeom>
            <a:solidFill>
              <a:srgbClr val="000000"/>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grpSp>
      <p:sp>
        <p:nvSpPr>
          <p:cNvPr id="19" name="Rectangle 30"/>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20" name="Group 20"/>
          <p:cNvGrpSpPr>
            <a:grpSpLocks noChangeAspect="1"/>
          </p:cNvGrpSpPr>
          <p:nvPr/>
        </p:nvGrpSpPr>
        <p:grpSpPr bwMode="auto">
          <a:xfrm>
            <a:off x="899591" y="3943844"/>
            <a:ext cx="7080377" cy="493267"/>
            <a:chOff x="2362" y="9528"/>
            <a:chExt cx="7757" cy="542"/>
          </a:xfrm>
        </p:grpSpPr>
        <p:sp>
          <p:nvSpPr>
            <p:cNvPr id="21" name="AutoShape 29"/>
            <p:cNvSpPr>
              <a:spLocks noChangeAspect="1" noChangeArrowheads="1" noTextEdit="1"/>
            </p:cNvSpPr>
            <p:nvPr/>
          </p:nvSpPr>
          <p:spPr bwMode="auto">
            <a:xfrm>
              <a:off x="2362" y="9528"/>
              <a:ext cx="7757" cy="54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nvGrpSpPr>
            <p:cNvPr id="22" name="Group 23"/>
            <p:cNvGrpSpPr>
              <a:grpSpLocks/>
            </p:cNvGrpSpPr>
            <p:nvPr/>
          </p:nvGrpSpPr>
          <p:grpSpPr bwMode="auto">
            <a:xfrm>
              <a:off x="3423" y="9528"/>
              <a:ext cx="6696" cy="542"/>
              <a:chOff x="1384" y="1840"/>
              <a:chExt cx="3080" cy="162"/>
            </a:xfrm>
          </p:grpSpPr>
          <p:sp>
            <p:nvSpPr>
              <p:cNvPr id="25" name="AutoShape 28"/>
              <p:cNvSpPr>
                <a:spLocks noChangeArrowheads="1"/>
              </p:cNvSpPr>
              <p:nvPr/>
            </p:nvSpPr>
            <p:spPr bwMode="auto">
              <a:xfrm>
                <a:off x="1384" y="1872"/>
                <a:ext cx="480" cy="96"/>
              </a:xfrm>
              <a:prstGeom prst="rightArrow">
                <a:avLst>
                  <a:gd name="adj1" fmla="val 50000"/>
                  <a:gd name="adj2" fmla="val 125000"/>
                </a:avLst>
              </a:prstGeom>
              <a:solidFill>
                <a:srgbClr val="000000"/>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26" name="Text Box 27"/>
              <p:cNvSpPr txBox="1">
                <a:spLocks noChangeArrowheads="1"/>
              </p:cNvSpPr>
              <p:nvPr/>
            </p:nvSpPr>
            <p:spPr bwMode="auto">
              <a:xfrm>
                <a:off x="2856" y="1840"/>
                <a:ext cx="480" cy="162"/>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BBE0E3"/>
                    </a:solidFill>
                  </a14:hiddenFill>
                </a:ext>
              </a:extLst>
            </p:spPr>
            <p:txBody>
              <a:bodyPr vert="horz" wrap="square" lIns="76748" tIns="38372" rIns="76748" bIns="38372"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rgbClr val="000000"/>
                    </a:solidFill>
                    <a:effectLst/>
                    <a:latin typeface="+mn-ea"/>
                    <a:cs typeface="宋体" panose="02010600030101010101" pitchFamily="2" charset="-122"/>
                  </a:rPr>
                  <a:t>批准</a:t>
                </a:r>
                <a:endParaRPr kumimoji="0" lang="zh-CN" altLang="zh-CN" sz="1400" b="0" i="0" u="none" strike="noStrike" cap="none" normalizeH="0" baseline="0" dirty="0">
                  <a:ln>
                    <a:noFill/>
                  </a:ln>
                  <a:solidFill>
                    <a:schemeClr val="tx1"/>
                  </a:solidFill>
                  <a:effectLst/>
                  <a:latin typeface="+mn-ea"/>
                </a:endParaRPr>
              </a:p>
            </p:txBody>
          </p:sp>
          <p:sp>
            <p:nvSpPr>
              <p:cNvPr id="27" name="Text Box 26"/>
              <p:cNvSpPr txBox="1">
                <a:spLocks noChangeArrowheads="1"/>
              </p:cNvSpPr>
              <p:nvPr/>
            </p:nvSpPr>
            <p:spPr bwMode="auto">
              <a:xfrm>
                <a:off x="3840" y="1840"/>
                <a:ext cx="624" cy="162"/>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BBE0E3"/>
                    </a:solidFill>
                  </a14:hiddenFill>
                </a:ext>
              </a:extLst>
            </p:spPr>
            <p:txBody>
              <a:bodyPr vert="horz" wrap="square" lIns="76748" tIns="38372" rIns="76748" bIns="38372"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rgbClr val="000000"/>
                    </a:solidFill>
                    <a:effectLst/>
                    <a:latin typeface="+mn-ea"/>
                    <a:cs typeface="宋体" panose="02010600030101010101" pitchFamily="2" charset="-122"/>
                  </a:rPr>
                  <a:t>购买（招标）</a:t>
                </a:r>
                <a:endParaRPr kumimoji="0" lang="zh-CN" altLang="zh-CN" sz="1400" b="0" i="0" u="none" strike="noStrike" cap="none" normalizeH="0" baseline="0" dirty="0">
                  <a:ln>
                    <a:noFill/>
                  </a:ln>
                  <a:solidFill>
                    <a:schemeClr val="tx1"/>
                  </a:solidFill>
                  <a:effectLst/>
                  <a:latin typeface="+mn-ea"/>
                </a:endParaRPr>
              </a:p>
            </p:txBody>
          </p:sp>
          <p:sp>
            <p:nvSpPr>
              <p:cNvPr id="28" name="AutoShape 25"/>
              <p:cNvSpPr>
                <a:spLocks noChangeArrowheads="1"/>
              </p:cNvSpPr>
              <p:nvPr/>
            </p:nvSpPr>
            <p:spPr bwMode="auto">
              <a:xfrm>
                <a:off x="3352" y="1872"/>
                <a:ext cx="480" cy="96"/>
              </a:xfrm>
              <a:prstGeom prst="rightArrow">
                <a:avLst>
                  <a:gd name="adj1" fmla="val 50000"/>
                  <a:gd name="adj2" fmla="val 125000"/>
                </a:avLst>
              </a:prstGeom>
              <a:solidFill>
                <a:srgbClr val="000000"/>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sp>
            <p:nvSpPr>
              <p:cNvPr id="29" name="AutoShape 24"/>
              <p:cNvSpPr>
                <a:spLocks noChangeArrowheads="1"/>
              </p:cNvSpPr>
              <p:nvPr/>
            </p:nvSpPr>
            <p:spPr bwMode="auto">
              <a:xfrm>
                <a:off x="2368" y="1872"/>
                <a:ext cx="480" cy="96"/>
              </a:xfrm>
              <a:prstGeom prst="rightArrow">
                <a:avLst>
                  <a:gd name="adj1" fmla="val 50000"/>
                  <a:gd name="adj2" fmla="val 125000"/>
                </a:avLst>
              </a:prstGeom>
              <a:solidFill>
                <a:srgbClr val="000000"/>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grpSp>
        <p:sp>
          <p:nvSpPr>
            <p:cNvPr id="23" name="Text Box 22"/>
            <p:cNvSpPr txBox="1">
              <a:spLocks noChangeArrowheads="1"/>
            </p:cNvSpPr>
            <p:nvPr/>
          </p:nvSpPr>
          <p:spPr bwMode="auto">
            <a:xfrm>
              <a:off x="4484" y="9528"/>
              <a:ext cx="1043" cy="542"/>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BBE0E3"/>
                  </a:solidFill>
                </a14:hiddenFill>
              </a:ext>
            </a:extLst>
          </p:spPr>
          <p:txBody>
            <a:bodyPr vert="horz" wrap="square" lIns="76748" tIns="38372" rIns="76748" bIns="38372"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sz="1400" b="0" i="0" u="none" strike="noStrike" cap="none" normalizeH="0" baseline="0" dirty="0">
                  <a:ln>
                    <a:noFill/>
                  </a:ln>
                  <a:solidFill>
                    <a:srgbClr val="000000"/>
                  </a:solidFill>
                  <a:effectLst/>
                  <a:latin typeface="+mn-ea"/>
                  <a:cs typeface="宋体" panose="02010600030101010101" pitchFamily="2" charset="-122"/>
                </a:rPr>
                <a:t>申报</a:t>
              </a:r>
              <a:endParaRPr kumimoji="0" lang="zh-CN" altLang="zh-CN" sz="1400" b="0" i="0" u="none" strike="noStrike" cap="none" normalizeH="0" baseline="0" dirty="0">
                <a:ln>
                  <a:noFill/>
                </a:ln>
                <a:solidFill>
                  <a:schemeClr val="tx1"/>
                </a:solidFill>
                <a:effectLst/>
                <a:latin typeface="+mn-ea"/>
              </a:endParaRPr>
            </a:p>
          </p:txBody>
        </p:sp>
        <p:sp>
          <p:nvSpPr>
            <p:cNvPr id="24" name="Text Box 21"/>
            <p:cNvSpPr txBox="1">
              <a:spLocks noChangeArrowheads="1"/>
            </p:cNvSpPr>
            <p:nvPr/>
          </p:nvSpPr>
          <p:spPr bwMode="auto">
            <a:xfrm>
              <a:off x="2362" y="9528"/>
              <a:ext cx="1044" cy="542"/>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BBE0E3"/>
                  </a:solidFill>
                </a14:hiddenFill>
              </a:ext>
            </a:extLst>
          </p:spPr>
          <p:txBody>
            <a:bodyPr vert="horz" wrap="square" lIns="76748" tIns="38372" rIns="76748" bIns="38372" numCol="1" anchor="t" anchorCtr="0" compatLnSpc="1">
              <a:prstTxWarp prst="textNoShape">
                <a:avLst/>
              </a:prstTxWarp>
            </a:bodyPr>
            <a:lstStyle/>
            <a:p>
              <a:pPr algn="ctr" eaLnBrk="0" fontAlgn="base" hangingPunct="0">
                <a:spcBef>
                  <a:spcPct val="0"/>
                </a:spcBef>
                <a:spcAft>
                  <a:spcPct val="0"/>
                </a:spcAft>
              </a:pPr>
              <a:r>
                <a:rPr lang="zh-CN" altLang="zh-CN" sz="1400" dirty="0">
                  <a:solidFill>
                    <a:srgbClr val="000000"/>
                  </a:solidFill>
                  <a:latin typeface="+mn-ea"/>
                  <a:cs typeface="宋体" panose="02010600030101010101" pitchFamily="2" charset="-122"/>
                </a:rPr>
                <a:t>需求</a:t>
              </a:r>
            </a:p>
          </p:txBody>
        </p:sp>
      </p:grpSp>
    </p:spTree>
    <p:extLst>
      <p:ext uri="{BB962C8B-B14F-4D97-AF65-F5344CB8AC3E}">
        <p14:creationId xmlns:p14="http://schemas.microsoft.com/office/powerpoint/2010/main" val="34879066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4.2.4</a:t>
            </a:r>
            <a:r>
              <a:rPr lang="zh-CN" altLang="en-US" dirty="0"/>
              <a:t>影响汽车组织市场购买行为的因素</a:t>
            </a:r>
          </a:p>
          <a:p>
            <a:r>
              <a:rPr lang="en-US" altLang="zh-CN" dirty="0"/>
              <a:t>1. </a:t>
            </a:r>
            <a:r>
              <a:rPr lang="zh-CN" altLang="en-US" dirty="0"/>
              <a:t>影响产业用户购买行为的因素</a:t>
            </a:r>
          </a:p>
          <a:p>
            <a:r>
              <a:rPr lang="zh-CN" altLang="en-US" dirty="0"/>
              <a:t>（</a:t>
            </a:r>
            <a:r>
              <a:rPr lang="en-US" altLang="zh-CN" dirty="0"/>
              <a:t>1</a:t>
            </a:r>
            <a:r>
              <a:rPr lang="zh-CN" altLang="en-US" dirty="0"/>
              <a:t>）环境因素</a:t>
            </a:r>
          </a:p>
          <a:p>
            <a:r>
              <a:rPr lang="zh-CN" altLang="en-US" dirty="0"/>
              <a:t>（</a:t>
            </a:r>
            <a:r>
              <a:rPr lang="en-US" altLang="zh-CN" dirty="0"/>
              <a:t>2</a:t>
            </a:r>
            <a:r>
              <a:rPr lang="zh-CN" altLang="en-US" dirty="0"/>
              <a:t>）组织因素</a:t>
            </a:r>
          </a:p>
          <a:p>
            <a:r>
              <a:rPr lang="zh-CN" altLang="en-US" dirty="0"/>
              <a:t>（</a:t>
            </a:r>
            <a:r>
              <a:rPr lang="en-US" altLang="zh-CN" dirty="0"/>
              <a:t>3</a:t>
            </a:r>
            <a:r>
              <a:rPr lang="zh-CN" altLang="en-US" dirty="0"/>
              <a:t>）人际因素</a:t>
            </a:r>
          </a:p>
          <a:p>
            <a:r>
              <a:rPr lang="zh-CN" altLang="en-US" dirty="0"/>
              <a:t>（</a:t>
            </a:r>
            <a:r>
              <a:rPr lang="en-US" altLang="zh-CN" dirty="0"/>
              <a:t>4</a:t>
            </a:r>
            <a:r>
              <a:rPr lang="zh-CN" altLang="en-US" dirty="0"/>
              <a:t>）个人因素</a:t>
            </a:r>
          </a:p>
          <a:p>
            <a:r>
              <a:rPr lang="en-US" altLang="zh-CN" dirty="0"/>
              <a:t>2.</a:t>
            </a:r>
            <a:r>
              <a:rPr lang="zh-CN" altLang="en-US" dirty="0"/>
              <a:t>影响政府用户购买行为的因素</a:t>
            </a:r>
          </a:p>
          <a:p>
            <a:r>
              <a:rPr lang="zh-CN" altLang="en-US" dirty="0"/>
              <a:t>（</a:t>
            </a:r>
            <a:r>
              <a:rPr lang="en-US" altLang="zh-CN" dirty="0"/>
              <a:t>1</a:t>
            </a:r>
            <a:r>
              <a:rPr lang="zh-CN" altLang="en-US" dirty="0"/>
              <a:t>）政府职能</a:t>
            </a:r>
          </a:p>
          <a:p>
            <a:r>
              <a:rPr lang="zh-CN" altLang="en-US" dirty="0"/>
              <a:t>（</a:t>
            </a:r>
            <a:r>
              <a:rPr lang="en-US" altLang="zh-CN" dirty="0"/>
              <a:t>2</a:t>
            </a:r>
            <a:r>
              <a:rPr lang="zh-CN" altLang="en-US" dirty="0"/>
              <a:t>）政治、经济形势</a:t>
            </a:r>
          </a:p>
          <a:p>
            <a:r>
              <a:rPr lang="zh-CN" altLang="en-US" dirty="0"/>
              <a:t>（</a:t>
            </a:r>
            <a:r>
              <a:rPr lang="en-US" altLang="zh-CN" dirty="0"/>
              <a:t>3</a:t>
            </a:r>
            <a:r>
              <a:rPr lang="zh-CN" altLang="en-US" dirty="0"/>
              <a:t>）政府财政预算和国家相关政策</a:t>
            </a:r>
          </a:p>
          <a:p>
            <a:r>
              <a:rPr lang="zh-CN" altLang="en-US" dirty="0"/>
              <a:t>（</a:t>
            </a:r>
            <a:r>
              <a:rPr lang="en-US" altLang="zh-CN" dirty="0"/>
              <a:t>4</a:t>
            </a:r>
            <a:r>
              <a:rPr lang="zh-CN" altLang="en-US" dirty="0"/>
              <a:t>）社会公众及监督机构</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38</a:t>
            </a:fld>
            <a:endParaRPr lang="en-GB" altLang="en-GB"/>
          </a:p>
        </p:txBody>
      </p:sp>
    </p:spTree>
    <p:extLst>
      <p:ext uri="{BB962C8B-B14F-4D97-AF65-F5344CB8AC3E}">
        <p14:creationId xmlns:p14="http://schemas.microsoft.com/office/powerpoint/2010/main" val="2109147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932489" y="1124744"/>
            <a:ext cx="8034337" cy="5008564"/>
          </a:xfrm>
        </p:spPr>
        <p:txBody>
          <a:bodyPr/>
          <a:lstStyle/>
          <a:p>
            <a:r>
              <a:rPr lang="zh-CN" altLang="zh-CN" dirty="0"/>
              <a:t> 消费者购买行为的刺激—反应模式</a:t>
            </a:r>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a:t>
            </a:fld>
            <a:endParaRPr lang="en-GB" altLang="en-GB"/>
          </a:p>
        </p:txBody>
      </p:sp>
      <p:sp>
        <p:nvSpPr>
          <p:cNvPr id="5" name="Rectangle 35"/>
          <p:cNvSpPr>
            <a:spLocks noChangeArrowheads="1"/>
          </p:cNvSpPr>
          <p:nvPr/>
        </p:nvSpPr>
        <p:spPr bwMode="auto">
          <a:xfrm>
            <a:off x="1043608" y="170080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pSp>
        <p:nvGrpSpPr>
          <p:cNvPr id="6" name="Group 1"/>
          <p:cNvGrpSpPr>
            <a:grpSpLocks noChangeAspect="1"/>
          </p:cNvGrpSpPr>
          <p:nvPr/>
        </p:nvGrpSpPr>
        <p:grpSpPr bwMode="auto">
          <a:xfrm>
            <a:off x="1025119" y="1525627"/>
            <a:ext cx="7560840" cy="2594476"/>
            <a:chOff x="2362" y="9363"/>
            <a:chExt cx="9748" cy="3351"/>
          </a:xfrm>
        </p:grpSpPr>
        <p:sp>
          <p:nvSpPr>
            <p:cNvPr id="7" name="AutoShape 34"/>
            <p:cNvSpPr>
              <a:spLocks noChangeAspect="1" noChangeArrowheads="1" noTextEdit="1"/>
            </p:cNvSpPr>
            <p:nvPr/>
          </p:nvSpPr>
          <p:spPr bwMode="auto">
            <a:xfrm>
              <a:off x="2362" y="9363"/>
              <a:ext cx="9748" cy="33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Rectangle 33"/>
            <p:cNvSpPr>
              <a:spLocks noChangeArrowheads="1"/>
            </p:cNvSpPr>
            <p:nvPr/>
          </p:nvSpPr>
          <p:spPr bwMode="auto">
            <a:xfrm>
              <a:off x="3510" y="10415"/>
              <a:ext cx="1148" cy="188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4283" tIns="32141" rIns="64283" bIns="32141"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经济</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技术</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政治</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文化</a:t>
              </a:r>
              <a:endParaRPr kumimoji="0" lang="zh-CN" altLang="zh-CN" b="0" i="0" u="none" strike="noStrike" cap="none" normalizeH="0" baseline="0" dirty="0">
                <a:ln>
                  <a:noFill/>
                </a:ln>
                <a:solidFill>
                  <a:schemeClr val="tx1"/>
                </a:solidFill>
                <a:effectLst/>
                <a:latin typeface="Arial" panose="020B0604020202020204" pitchFamily="34" charset="0"/>
              </a:endParaRPr>
            </a:p>
          </p:txBody>
        </p:sp>
        <p:sp>
          <p:nvSpPr>
            <p:cNvPr id="9" name="Rectangle 32"/>
            <p:cNvSpPr>
              <a:spLocks noChangeArrowheads="1"/>
            </p:cNvSpPr>
            <p:nvPr/>
          </p:nvSpPr>
          <p:spPr bwMode="auto">
            <a:xfrm>
              <a:off x="2362" y="10415"/>
              <a:ext cx="1148" cy="188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4283" tIns="32141" rIns="64283" bIns="32141"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产品</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价格</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地点</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促销</a:t>
              </a:r>
              <a:endParaRPr kumimoji="0" lang="zh-CN" altLang="zh-CN" b="0" i="0" u="none" strike="noStrike" cap="none" normalizeH="0" baseline="0" dirty="0">
                <a:ln>
                  <a:noFill/>
                </a:ln>
                <a:solidFill>
                  <a:schemeClr val="tx1"/>
                </a:solidFill>
                <a:effectLst/>
                <a:latin typeface="Arial" panose="020B0604020202020204" pitchFamily="34" charset="0"/>
              </a:endParaRPr>
            </a:p>
          </p:txBody>
        </p:sp>
        <p:sp>
          <p:nvSpPr>
            <p:cNvPr id="10" name="Rectangle 31"/>
            <p:cNvSpPr>
              <a:spLocks noChangeArrowheads="1"/>
            </p:cNvSpPr>
            <p:nvPr/>
          </p:nvSpPr>
          <p:spPr bwMode="auto">
            <a:xfrm>
              <a:off x="3510" y="9474"/>
              <a:ext cx="1148" cy="83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4283" tIns="32141" rIns="64283" bIns="32141"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外部</a:t>
              </a:r>
              <a:endParaRPr kumimoji="0" lang="en-US"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刺激</a:t>
              </a:r>
              <a:endParaRPr kumimoji="0" lang="zh-CN" altLang="zh-CN" b="0" i="0" u="none" strike="noStrike" cap="none" normalizeH="0" baseline="0" dirty="0">
                <a:ln>
                  <a:noFill/>
                </a:ln>
                <a:solidFill>
                  <a:schemeClr val="tx1"/>
                </a:solidFill>
                <a:effectLst/>
                <a:latin typeface="Arial" panose="020B0604020202020204" pitchFamily="34" charset="0"/>
              </a:endParaRPr>
            </a:p>
          </p:txBody>
        </p:sp>
        <p:sp>
          <p:nvSpPr>
            <p:cNvPr id="11" name="Rectangle 30"/>
            <p:cNvSpPr>
              <a:spLocks noChangeArrowheads="1"/>
            </p:cNvSpPr>
            <p:nvPr/>
          </p:nvSpPr>
          <p:spPr bwMode="auto">
            <a:xfrm>
              <a:off x="2362" y="9474"/>
              <a:ext cx="1148" cy="83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4283" tIns="32141" rIns="64283" bIns="32141"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营销</a:t>
              </a:r>
              <a:endParaRPr kumimoji="0" lang="en-US"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刺激</a:t>
              </a:r>
              <a:endParaRPr kumimoji="0" lang="zh-CN" altLang="zh-CN" b="0" i="0" u="none" strike="noStrike" cap="none" normalizeH="0" baseline="0" dirty="0">
                <a:ln>
                  <a:noFill/>
                </a:ln>
                <a:solidFill>
                  <a:schemeClr val="tx1"/>
                </a:solidFill>
                <a:effectLst/>
                <a:latin typeface="Arial" panose="020B0604020202020204" pitchFamily="34" charset="0"/>
              </a:endParaRPr>
            </a:p>
          </p:txBody>
        </p:sp>
        <p:sp>
          <p:nvSpPr>
            <p:cNvPr id="12" name="Rectangle 29"/>
            <p:cNvSpPr>
              <a:spLocks noChangeArrowheads="1"/>
            </p:cNvSpPr>
            <p:nvPr/>
          </p:nvSpPr>
          <p:spPr bwMode="auto">
            <a:xfrm>
              <a:off x="10293" y="10310"/>
              <a:ext cx="1774" cy="219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4283" tIns="32141" rIns="64283" bIns="32141"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产品选择</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品牌选择</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经销商选择</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购买时机</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购买数量</a:t>
              </a:r>
              <a:endParaRPr kumimoji="0" lang="zh-CN" altLang="zh-CN" b="0" i="0" u="none" strike="noStrike" cap="none" normalizeH="0" baseline="0" dirty="0">
                <a:ln>
                  <a:noFill/>
                </a:ln>
                <a:solidFill>
                  <a:schemeClr val="tx1"/>
                </a:solidFill>
                <a:effectLst/>
                <a:latin typeface="Arial" panose="020B0604020202020204" pitchFamily="34" charset="0"/>
              </a:endParaRPr>
            </a:p>
          </p:txBody>
        </p:sp>
        <p:sp>
          <p:nvSpPr>
            <p:cNvPr id="13" name="Rectangle 28"/>
            <p:cNvSpPr>
              <a:spLocks noChangeArrowheads="1"/>
            </p:cNvSpPr>
            <p:nvPr/>
          </p:nvSpPr>
          <p:spPr bwMode="auto">
            <a:xfrm>
              <a:off x="10397" y="9572"/>
              <a:ext cx="1670" cy="63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4283" tIns="32141" rIns="64283" bIns="32141"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购买者决策</a:t>
              </a:r>
              <a:endParaRPr kumimoji="0" lang="zh-CN" altLang="zh-CN" b="0" i="0" u="none" strike="noStrike" cap="none" normalizeH="0" baseline="0" dirty="0">
                <a:ln>
                  <a:noFill/>
                </a:ln>
                <a:solidFill>
                  <a:schemeClr val="tx1"/>
                </a:solidFill>
                <a:effectLst/>
                <a:latin typeface="Arial" panose="020B0604020202020204" pitchFamily="34" charset="0"/>
              </a:endParaRPr>
            </a:p>
          </p:txBody>
        </p:sp>
        <p:sp>
          <p:nvSpPr>
            <p:cNvPr id="14" name="Rectangle 27"/>
            <p:cNvSpPr>
              <a:spLocks noChangeArrowheads="1"/>
            </p:cNvSpPr>
            <p:nvPr/>
          </p:nvSpPr>
          <p:spPr bwMode="auto">
            <a:xfrm>
              <a:off x="7266" y="10415"/>
              <a:ext cx="1774" cy="22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4283" tIns="32141" rIns="64283" bIns="32141"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问题认识</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信息收集</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方案评估</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方案决策</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购后行为</a:t>
              </a:r>
              <a:endParaRPr kumimoji="0" lang="zh-CN" altLang="zh-CN" b="0" i="0" u="none" strike="noStrike" cap="none" normalizeH="0" baseline="0" dirty="0">
                <a:ln>
                  <a:noFill/>
                </a:ln>
                <a:solidFill>
                  <a:schemeClr val="tx1"/>
                </a:solidFill>
                <a:effectLst/>
                <a:latin typeface="Arial" panose="020B0604020202020204" pitchFamily="34" charset="0"/>
              </a:endParaRPr>
            </a:p>
          </p:txBody>
        </p:sp>
        <p:sp>
          <p:nvSpPr>
            <p:cNvPr id="15" name="Rectangle 26"/>
            <p:cNvSpPr>
              <a:spLocks noChangeArrowheads="1"/>
            </p:cNvSpPr>
            <p:nvPr/>
          </p:nvSpPr>
          <p:spPr bwMode="auto">
            <a:xfrm>
              <a:off x="5914" y="10415"/>
              <a:ext cx="1248" cy="229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4283" tIns="32141" rIns="64283" bIns="32141"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文化</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社会</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个人</a:t>
              </a:r>
              <a:endParaRPr kumimoji="0" lang="zh-CN" altLang="zh-CN" b="0" i="0" u="none" strike="noStrike" cap="none" normalizeH="0" baseline="0" dirty="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心理</a:t>
              </a:r>
              <a:endParaRPr kumimoji="0" lang="zh-CN" altLang="zh-CN" b="0" i="0" u="none" strike="noStrike" cap="none" normalizeH="0" baseline="0" dirty="0">
                <a:ln>
                  <a:noFill/>
                </a:ln>
                <a:solidFill>
                  <a:schemeClr val="tx1"/>
                </a:solidFill>
                <a:effectLst/>
                <a:latin typeface="Arial" panose="020B0604020202020204" pitchFamily="34" charset="0"/>
              </a:endParaRPr>
            </a:p>
          </p:txBody>
        </p:sp>
        <p:sp>
          <p:nvSpPr>
            <p:cNvPr id="16" name="Rectangle 25"/>
            <p:cNvSpPr>
              <a:spLocks noChangeArrowheads="1"/>
            </p:cNvSpPr>
            <p:nvPr/>
          </p:nvSpPr>
          <p:spPr bwMode="auto">
            <a:xfrm>
              <a:off x="7266" y="9474"/>
              <a:ext cx="1774" cy="9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4283" tIns="32141" rIns="64283" bIns="32141"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购买者的决策过程</a:t>
              </a:r>
              <a:endParaRPr kumimoji="0" lang="zh-CN" altLang="zh-CN" b="0" i="0" u="none" strike="noStrike" cap="none" normalizeH="0" baseline="0" dirty="0">
                <a:ln>
                  <a:noFill/>
                </a:ln>
                <a:solidFill>
                  <a:schemeClr val="tx1"/>
                </a:solidFill>
                <a:effectLst/>
                <a:latin typeface="Arial" panose="020B0604020202020204" pitchFamily="34" charset="0"/>
              </a:endParaRPr>
            </a:p>
          </p:txBody>
        </p:sp>
        <p:sp>
          <p:nvSpPr>
            <p:cNvPr id="17" name="Rectangle 24"/>
            <p:cNvSpPr>
              <a:spLocks noChangeArrowheads="1"/>
            </p:cNvSpPr>
            <p:nvPr/>
          </p:nvSpPr>
          <p:spPr bwMode="auto">
            <a:xfrm>
              <a:off x="5910" y="9474"/>
              <a:ext cx="1252" cy="94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4283" tIns="32141" rIns="64283" bIns="32141"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zh-CN" b="0"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购买者的特征</a:t>
              </a:r>
              <a:endParaRPr kumimoji="0" lang="zh-CN" altLang="zh-CN" b="0" i="0" u="none" strike="noStrike" cap="none" normalizeH="0" baseline="0" dirty="0">
                <a:ln>
                  <a:noFill/>
                </a:ln>
                <a:solidFill>
                  <a:schemeClr val="tx1"/>
                </a:solidFill>
                <a:effectLst/>
                <a:latin typeface="Arial" panose="020B0604020202020204" pitchFamily="34" charset="0"/>
              </a:endParaRPr>
            </a:p>
          </p:txBody>
        </p:sp>
        <p:grpSp>
          <p:nvGrpSpPr>
            <p:cNvPr id="18" name="Group 17"/>
            <p:cNvGrpSpPr>
              <a:grpSpLocks/>
            </p:cNvGrpSpPr>
            <p:nvPr/>
          </p:nvGrpSpPr>
          <p:grpSpPr bwMode="auto">
            <a:xfrm>
              <a:off x="2362" y="9370"/>
              <a:ext cx="2311" cy="2926"/>
              <a:chOff x="401" y="1549"/>
              <a:chExt cx="1063" cy="1999"/>
            </a:xfrm>
          </p:grpSpPr>
          <p:sp>
            <p:nvSpPr>
              <p:cNvPr id="34" name="Line 23"/>
              <p:cNvSpPr>
                <a:spLocks noChangeShapeType="1"/>
              </p:cNvSpPr>
              <p:nvPr/>
            </p:nvSpPr>
            <p:spPr bwMode="auto">
              <a:xfrm>
                <a:off x="408" y="2208"/>
                <a:ext cx="105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sz="1400" dirty="0"/>
              </a:p>
            </p:txBody>
          </p:sp>
          <p:sp>
            <p:nvSpPr>
              <p:cNvPr id="35" name="Line 22"/>
              <p:cNvSpPr>
                <a:spLocks noChangeShapeType="1"/>
              </p:cNvSpPr>
              <p:nvPr/>
            </p:nvSpPr>
            <p:spPr bwMode="auto">
              <a:xfrm>
                <a:off x="401" y="3548"/>
                <a:ext cx="1056" cy="0"/>
              </a:xfrm>
              <a:prstGeom prst="line">
                <a:avLst/>
              </a:prstGeom>
              <a:noFill/>
              <a:ln w="9525" cap="sq">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21"/>
              <p:cNvSpPr>
                <a:spLocks noChangeShapeType="1"/>
              </p:cNvSpPr>
              <p:nvPr/>
            </p:nvSpPr>
            <p:spPr bwMode="auto">
              <a:xfrm>
                <a:off x="401" y="1549"/>
                <a:ext cx="0" cy="1999"/>
              </a:xfrm>
              <a:prstGeom prst="line">
                <a:avLst/>
              </a:prstGeom>
              <a:noFill/>
              <a:ln w="9525" cap="sq">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Line 20"/>
              <p:cNvSpPr>
                <a:spLocks noChangeShapeType="1"/>
              </p:cNvSpPr>
              <p:nvPr/>
            </p:nvSpPr>
            <p:spPr bwMode="auto">
              <a:xfrm>
                <a:off x="929" y="1549"/>
                <a:ext cx="0" cy="19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19"/>
              <p:cNvSpPr>
                <a:spLocks noChangeShapeType="1"/>
              </p:cNvSpPr>
              <p:nvPr/>
            </p:nvSpPr>
            <p:spPr bwMode="auto">
              <a:xfrm>
                <a:off x="1457" y="1549"/>
                <a:ext cx="0" cy="1999"/>
              </a:xfrm>
              <a:prstGeom prst="line">
                <a:avLst/>
              </a:prstGeom>
              <a:noFill/>
              <a:ln w="9525" cap="sq">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18"/>
              <p:cNvSpPr>
                <a:spLocks noChangeShapeType="1"/>
              </p:cNvSpPr>
              <p:nvPr/>
            </p:nvSpPr>
            <p:spPr bwMode="auto">
              <a:xfrm>
                <a:off x="401" y="1549"/>
                <a:ext cx="1056" cy="0"/>
              </a:xfrm>
              <a:prstGeom prst="line">
                <a:avLst/>
              </a:prstGeom>
              <a:noFill/>
              <a:ln w="9525" cap="sq">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Group 11"/>
            <p:cNvGrpSpPr>
              <a:grpSpLocks/>
            </p:cNvGrpSpPr>
            <p:nvPr/>
          </p:nvGrpSpPr>
          <p:grpSpPr bwMode="auto">
            <a:xfrm>
              <a:off x="10293" y="9468"/>
              <a:ext cx="1817" cy="3061"/>
              <a:chOff x="4032" y="1632"/>
              <a:chExt cx="836" cy="1406"/>
            </a:xfrm>
          </p:grpSpPr>
          <p:sp>
            <p:nvSpPr>
              <p:cNvPr id="29" name="Line 16"/>
              <p:cNvSpPr>
                <a:spLocks noChangeShapeType="1"/>
              </p:cNvSpPr>
              <p:nvPr/>
            </p:nvSpPr>
            <p:spPr bwMode="auto">
              <a:xfrm>
                <a:off x="4032" y="1968"/>
                <a:ext cx="83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Line 15"/>
              <p:cNvSpPr>
                <a:spLocks noChangeShapeType="1"/>
              </p:cNvSpPr>
              <p:nvPr/>
            </p:nvSpPr>
            <p:spPr bwMode="auto">
              <a:xfrm>
                <a:off x="4032" y="3038"/>
                <a:ext cx="836" cy="0"/>
              </a:xfrm>
              <a:prstGeom prst="line">
                <a:avLst/>
              </a:prstGeom>
              <a:noFill/>
              <a:ln w="9525" cap="sq">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Line 14"/>
              <p:cNvSpPr>
                <a:spLocks noChangeShapeType="1"/>
              </p:cNvSpPr>
              <p:nvPr/>
            </p:nvSpPr>
            <p:spPr bwMode="auto">
              <a:xfrm>
                <a:off x="4032" y="1632"/>
                <a:ext cx="0" cy="1406"/>
              </a:xfrm>
              <a:prstGeom prst="line">
                <a:avLst/>
              </a:prstGeom>
              <a:noFill/>
              <a:ln w="9525" cap="sq">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Line 13"/>
              <p:cNvSpPr>
                <a:spLocks noChangeShapeType="1"/>
              </p:cNvSpPr>
              <p:nvPr/>
            </p:nvSpPr>
            <p:spPr bwMode="auto">
              <a:xfrm>
                <a:off x="4868" y="1632"/>
                <a:ext cx="0" cy="1406"/>
              </a:xfrm>
              <a:prstGeom prst="line">
                <a:avLst/>
              </a:prstGeom>
              <a:noFill/>
              <a:ln w="9525" cap="sq">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Line 12"/>
              <p:cNvSpPr>
                <a:spLocks noChangeShapeType="1"/>
              </p:cNvSpPr>
              <p:nvPr/>
            </p:nvSpPr>
            <p:spPr bwMode="auto">
              <a:xfrm>
                <a:off x="4032" y="1632"/>
                <a:ext cx="836" cy="0"/>
              </a:xfrm>
              <a:prstGeom prst="line">
                <a:avLst/>
              </a:prstGeom>
              <a:noFill/>
              <a:ln w="9525" cap="sq">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 name="AutoShape 10"/>
            <p:cNvSpPr>
              <a:spLocks noChangeArrowheads="1"/>
            </p:cNvSpPr>
            <p:nvPr/>
          </p:nvSpPr>
          <p:spPr bwMode="auto">
            <a:xfrm>
              <a:off x="4762" y="10728"/>
              <a:ext cx="1148" cy="41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00"/>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grpSp>
          <p:nvGrpSpPr>
            <p:cNvPr id="21" name="Group 3"/>
            <p:cNvGrpSpPr>
              <a:grpSpLocks/>
            </p:cNvGrpSpPr>
            <p:nvPr/>
          </p:nvGrpSpPr>
          <p:grpSpPr bwMode="auto">
            <a:xfrm>
              <a:off x="5910" y="9363"/>
              <a:ext cx="3130" cy="3351"/>
              <a:chOff x="2016" y="1533"/>
              <a:chExt cx="1771" cy="2044"/>
            </a:xfrm>
          </p:grpSpPr>
          <p:sp>
            <p:nvSpPr>
              <p:cNvPr id="23" name="Line 9"/>
              <p:cNvSpPr>
                <a:spLocks noChangeShapeType="1"/>
              </p:cNvSpPr>
              <p:nvPr/>
            </p:nvSpPr>
            <p:spPr bwMode="auto">
              <a:xfrm>
                <a:off x="2018" y="1533"/>
                <a:ext cx="1769" cy="0"/>
              </a:xfrm>
              <a:prstGeom prst="line">
                <a:avLst/>
              </a:prstGeom>
              <a:noFill/>
              <a:ln w="9525" cap="sq">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Line 8"/>
              <p:cNvSpPr>
                <a:spLocks noChangeShapeType="1"/>
              </p:cNvSpPr>
              <p:nvPr/>
            </p:nvSpPr>
            <p:spPr bwMode="auto">
              <a:xfrm>
                <a:off x="2016" y="2160"/>
                <a:ext cx="176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Line 7"/>
              <p:cNvSpPr>
                <a:spLocks noChangeShapeType="1"/>
              </p:cNvSpPr>
              <p:nvPr/>
            </p:nvSpPr>
            <p:spPr bwMode="auto">
              <a:xfrm>
                <a:off x="2018" y="3577"/>
                <a:ext cx="1769" cy="0"/>
              </a:xfrm>
              <a:prstGeom prst="line">
                <a:avLst/>
              </a:prstGeom>
              <a:noFill/>
              <a:ln w="9525" cap="sq">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Line 6"/>
              <p:cNvSpPr>
                <a:spLocks noChangeShapeType="1"/>
              </p:cNvSpPr>
              <p:nvPr/>
            </p:nvSpPr>
            <p:spPr bwMode="auto">
              <a:xfrm>
                <a:off x="2018" y="1533"/>
                <a:ext cx="0" cy="2044"/>
              </a:xfrm>
              <a:prstGeom prst="line">
                <a:avLst/>
              </a:prstGeom>
              <a:noFill/>
              <a:ln w="9525" cap="sq">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Line 5"/>
              <p:cNvSpPr>
                <a:spLocks noChangeShapeType="1"/>
              </p:cNvSpPr>
              <p:nvPr/>
            </p:nvSpPr>
            <p:spPr bwMode="auto">
              <a:xfrm>
                <a:off x="2752" y="1533"/>
                <a:ext cx="0" cy="204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Line 4"/>
              <p:cNvSpPr>
                <a:spLocks noChangeShapeType="1"/>
              </p:cNvSpPr>
              <p:nvPr/>
            </p:nvSpPr>
            <p:spPr bwMode="auto">
              <a:xfrm>
                <a:off x="3787" y="1533"/>
                <a:ext cx="0" cy="2044"/>
              </a:xfrm>
              <a:prstGeom prst="line">
                <a:avLst/>
              </a:prstGeom>
              <a:noFill/>
              <a:ln w="9525" cap="sq">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2" name="AutoShape 2"/>
            <p:cNvSpPr>
              <a:spLocks noChangeArrowheads="1"/>
            </p:cNvSpPr>
            <p:nvPr/>
          </p:nvSpPr>
          <p:spPr bwMode="auto">
            <a:xfrm>
              <a:off x="9145" y="10694"/>
              <a:ext cx="1148" cy="418"/>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00"/>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zh-CN" altLang="en-US"/>
            </a:p>
          </p:txBody>
        </p:sp>
      </p:grpSp>
      <p:sp>
        <p:nvSpPr>
          <p:cNvPr id="40" name="矩形 39"/>
          <p:cNvSpPr/>
          <p:nvPr/>
        </p:nvSpPr>
        <p:spPr>
          <a:xfrm>
            <a:off x="893799" y="4194476"/>
            <a:ext cx="8034325" cy="1323439"/>
          </a:xfrm>
          <a:prstGeom prst="rect">
            <a:avLst/>
          </a:prstGeom>
        </p:spPr>
        <p:txBody>
          <a:bodyPr wrap="square">
            <a:spAutoFit/>
          </a:bodyPr>
          <a:lstStyle/>
          <a:p>
            <a:pPr algn="just"/>
            <a:r>
              <a:rPr lang="zh-CN" altLang="en-US" sz="2000" dirty="0">
                <a:solidFill>
                  <a:srgbClr val="C00000"/>
                </a:solidFill>
              </a:rPr>
              <a:t>研究消费者的起点是刺激与反应模式</a:t>
            </a:r>
            <a:r>
              <a:rPr lang="zh-CN" altLang="en-US" sz="2000" dirty="0">
                <a:solidFill>
                  <a:schemeClr val="tx1">
                    <a:lumMod val="50000"/>
                  </a:schemeClr>
                </a:solidFill>
              </a:rPr>
              <a:t>，因为营销者要了解诸如消费者对营销者所采取的各种营销刺激手段做出何种反应。这些刺激通过购买者的“黑箱”产生反应，如产品选择、品牌选择、经销商选择、购买时间和购买数量选择等等</a:t>
            </a:r>
            <a:r>
              <a:rPr lang="zh-CN" altLang="en-US" sz="2000" dirty="0"/>
              <a:t>。</a:t>
            </a:r>
          </a:p>
        </p:txBody>
      </p:sp>
      <p:sp>
        <p:nvSpPr>
          <p:cNvPr id="41" name="矩形 40"/>
          <p:cNvSpPr/>
          <p:nvPr/>
        </p:nvSpPr>
        <p:spPr bwMode="auto">
          <a:xfrm>
            <a:off x="914657" y="5608143"/>
            <a:ext cx="7761799" cy="813477"/>
          </a:xfrm>
          <a:prstGeom prst="rect">
            <a:avLst/>
          </a:prstGeom>
          <a:solidFill>
            <a:schemeClr val="bg1"/>
          </a:solidFill>
          <a:ln w="28575" cap="flat" cmpd="sng" algn="ctr">
            <a:solidFill>
              <a:srgbClr val="92D050"/>
            </a:solid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dirty="0">
              <a:ln>
                <a:noFill/>
              </a:ln>
              <a:solidFill>
                <a:schemeClr val="tx1"/>
              </a:solidFill>
              <a:effectLst/>
              <a:latin typeface="Verdana" pitchFamily="34" charset="0"/>
            </a:endParaRPr>
          </a:p>
        </p:txBody>
      </p:sp>
      <p:sp>
        <p:nvSpPr>
          <p:cNvPr id="42" name="矩形 41"/>
          <p:cNvSpPr/>
          <p:nvPr/>
        </p:nvSpPr>
        <p:spPr>
          <a:xfrm>
            <a:off x="952791" y="5608145"/>
            <a:ext cx="7723665" cy="830997"/>
          </a:xfrm>
          <a:prstGeom prst="rect">
            <a:avLst/>
          </a:prstGeom>
        </p:spPr>
        <p:txBody>
          <a:bodyPr wrap="square">
            <a:spAutoFit/>
          </a:bodyPr>
          <a:lstStyle/>
          <a:p>
            <a:pPr algn="ctr" eaLnBrk="0" fontAlgn="base" hangingPunct="0">
              <a:spcBef>
                <a:spcPct val="0"/>
              </a:spcBef>
              <a:spcAft>
                <a:spcPct val="0"/>
              </a:spcAft>
            </a:pPr>
            <a:r>
              <a:rPr lang="zh-CN" altLang="en-US" sz="2400" dirty="0">
                <a:latin typeface="隶书" panose="02010509060101010101" pitchFamily="49" charset="-122"/>
                <a:ea typeface="隶书" panose="02010509060101010101" pitchFamily="49" charset="-122"/>
              </a:rPr>
              <a:t>对营销者而言，核心的问题是：消费者对公司可能采取的市场营销努力会如何反应？</a:t>
            </a:r>
          </a:p>
        </p:txBody>
      </p:sp>
    </p:spTree>
    <p:extLst>
      <p:ext uri="{BB962C8B-B14F-4D97-AF65-F5344CB8AC3E}">
        <p14:creationId xmlns:p14="http://schemas.microsoft.com/office/powerpoint/2010/main" val="2459134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400" dirty="0">
                <a:solidFill>
                  <a:srgbClr val="000000"/>
                </a:solidFill>
                <a:latin typeface="+mn-lt"/>
                <a:ea typeface="+mn-ea"/>
                <a:cs typeface="+mn-cs"/>
              </a:rPr>
              <a:t>4.1.3 </a:t>
            </a:r>
            <a:r>
              <a:rPr lang="zh-CN" altLang="en-US" sz="2400" dirty="0">
                <a:solidFill>
                  <a:srgbClr val="000000"/>
                </a:solidFill>
                <a:latin typeface="+mn-lt"/>
                <a:ea typeface="+mn-ea"/>
                <a:cs typeface="+mn-cs"/>
              </a:rPr>
              <a:t>消费者购买行为的类型</a:t>
            </a:r>
            <a:br>
              <a:rPr lang="en-US" altLang="zh-CN" sz="3200" dirty="0"/>
            </a:br>
            <a:endParaRPr lang="zh-CN" altLang="en-US" dirty="0"/>
          </a:p>
        </p:txBody>
      </p:sp>
      <p:pic>
        <p:nvPicPr>
          <p:cNvPr id="5" name="内容占位符 4"/>
          <p:cNvPicPr>
            <a:picLocks noGrp="1" noChangeAspect="1"/>
          </p:cNvPicPr>
          <p:nvPr>
            <p:ph idx="1"/>
          </p:nvPr>
        </p:nvPicPr>
        <p:blipFill>
          <a:blip r:embed="rId3"/>
          <a:stretch>
            <a:fillRect/>
          </a:stretch>
        </p:blipFill>
        <p:spPr>
          <a:xfrm>
            <a:off x="704874" y="977901"/>
            <a:ext cx="8384076" cy="3171179"/>
          </a:xfrm>
          <a:prstGeom prst="rect">
            <a:avLst/>
          </a:prstGeom>
        </p:spPr>
      </p:pic>
      <p:sp>
        <p:nvSpPr>
          <p:cNvPr id="4" name="灯片编号占位符 3"/>
          <p:cNvSpPr>
            <a:spLocks noGrp="1"/>
          </p:cNvSpPr>
          <p:nvPr>
            <p:ph type="sldNum" sz="quarter" idx="10"/>
          </p:nvPr>
        </p:nvSpPr>
        <p:spPr/>
        <p:txBody>
          <a:bodyPr/>
          <a:lstStyle/>
          <a:p>
            <a:fld id="{B8C2C21C-02CB-4A21-90F4-85B2AD557670}" type="slidenum">
              <a:rPr lang="en-GB" altLang="en-GB" smtClean="0"/>
              <a:pPr/>
              <a:t>5</a:t>
            </a:fld>
            <a:endParaRPr lang="en-GB" altLang="en-GB"/>
          </a:p>
        </p:txBody>
      </p:sp>
      <p:sp>
        <p:nvSpPr>
          <p:cNvPr id="6" name="矩形 5"/>
          <p:cNvSpPr/>
          <p:nvPr/>
        </p:nvSpPr>
        <p:spPr>
          <a:xfrm>
            <a:off x="739518" y="4509120"/>
            <a:ext cx="7504889" cy="707886"/>
          </a:xfrm>
          <a:prstGeom prst="rect">
            <a:avLst/>
          </a:prstGeom>
        </p:spPr>
        <p:txBody>
          <a:bodyPr wrap="square">
            <a:spAutoFit/>
          </a:bodyPr>
          <a:lstStyle/>
          <a:p>
            <a:r>
              <a:rPr lang="zh-CN" altLang="en-US" sz="2000" dirty="0"/>
              <a:t>测试题目</a:t>
            </a:r>
            <a:endParaRPr lang="en-US" altLang="zh-CN" sz="2000" dirty="0"/>
          </a:p>
          <a:p>
            <a:r>
              <a:rPr lang="en-US" altLang="zh-CN" sz="2000" dirty="0">
                <a:hlinkClick r:id="rId4"/>
              </a:rPr>
              <a:t>https://wenku.baidu.com/view/f7df4dd36f1aff00bed51ed0.html</a:t>
            </a:r>
            <a:endParaRPr lang="zh-CN" altLang="en-US" sz="2000" dirty="0"/>
          </a:p>
        </p:txBody>
      </p:sp>
    </p:spTree>
    <p:extLst>
      <p:ext uri="{BB962C8B-B14F-4D97-AF65-F5344CB8AC3E}">
        <p14:creationId xmlns:p14="http://schemas.microsoft.com/office/powerpoint/2010/main" val="1307059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3568" y="476672"/>
            <a:ext cx="8280920" cy="5008564"/>
          </a:xfrm>
        </p:spPr>
        <p:txBody>
          <a:bodyPr/>
          <a:lstStyle/>
          <a:p>
            <a:pPr algn="just"/>
            <a:r>
              <a:rPr lang="en-US" altLang="zh-CN" sz="2400" dirty="0">
                <a:solidFill>
                  <a:srgbClr val="C00000"/>
                </a:solidFill>
                <a:latin typeface="隶书" panose="02010509060101010101" pitchFamily="49" charset="-122"/>
                <a:ea typeface="隶书" panose="02010509060101010101" pitchFamily="49" charset="-122"/>
              </a:rPr>
              <a:t>1.</a:t>
            </a:r>
            <a:r>
              <a:rPr lang="zh-CN" altLang="zh-CN" sz="2400" dirty="0">
                <a:solidFill>
                  <a:srgbClr val="C00000"/>
                </a:solidFill>
                <a:latin typeface="隶书" panose="02010509060101010101" pitchFamily="49" charset="-122"/>
                <a:ea typeface="隶书" panose="02010509060101010101" pitchFamily="49" charset="-122"/>
              </a:rPr>
              <a:t>理智型</a:t>
            </a:r>
          </a:p>
          <a:p>
            <a:pPr algn="just"/>
            <a:r>
              <a:rPr lang="zh-CN" altLang="zh-CN" dirty="0"/>
              <a:t>这是指经过冷静思考，而非凭感情所采取的购买行动。</a:t>
            </a:r>
          </a:p>
          <a:p>
            <a:pPr algn="just"/>
            <a:r>
              <a:rPr lang="en-US" altLang="zh-CN" sz="2400" dirty="0">
                <a:solidFill>
                  <a:srgbClr val="C00000"/>
                </a:solidFill>
                <a:latin typeface="隶书" panose="02010509060101010101" pitchFamily="49" charset="-122"/>
                <a:ea typeface="隶书" panose="02010509060101010101" pitchFamily="49" charset="-122"/>
              </a:rPr>
              <a:t>2.</a:t>
            </a:r>
            <a:r>
              <a:rPr lang="zh-CN" altLang="zh-CN" sz="2400" dirty="0">
                <a:solidFill>
                  <a:srgbClr val="C00000"/>
                </a:solidFill>
                <a:latin typeface="隶书" panose="02010509060101010101" pitchFamily="49" charset="-122"/>
                <a:ea typeface="隶书" panose="02010509060101010101" pitchFamily="49" charset="-122"/>
              </a:rPr>
              <a:t>冲动型</a:t>
            </a:r>
          </a:p>
          <a:p>
            <a:pPr algn="just"/>
            <a:r>
              <a:rPr lang="zh-CN" altLang="zh-CN" dirty="0"/>
              <a:t>这类消费者容易受到外界因素的影响而产生随机性较大的购买行为。</a:t>
            </a:r>
          </a:p>
          <a:p>
            <a:pPr algn="just"/>
            <a:r>
              <a:rPr lang="en-US" altLang="zh-CN" sz="2400" dirty="0">
                <a:solidFill>
                  <a:srgbClr val="C00000"/>
                </a:solidFill>
                <a:latin typeface="隶书" panose="02010509060101010101" pitchFamily="49" charset="-122"/>
                <a:ea typeface="隶书" panose="02010509060101010101" pitchFamily="49" charset="-122"/>
              </a:rPr>
              <a:t>3.</a:t>
            </a:r>
            <a:r>
              <a:rPr lang="zh-CN" altLang="zh-CN" sz="2400" dirty="0">
                <a:solidFill>
                  <a:srgbClr val="C00000"/>
                </a:solidFill>
                <a:latin typeface="隶书" panose="02010509060101010101" pitchFamily="49" charset="-122"/>
                <a:ea typeface="隶书" panose="02010509060101010101" pitchFamily="49" charset="-122"/>
              </a:rPr>
              <a:t>疑虑型</a:t>
            </a:r>
          </a:p>
          <a:p>
            <a:pPr algn="just"/>
            <a:r>
              <a:rPr lang="zh-CN" altLang="zh-CN" dirty="0"/>
              <a:t>这类消费者多</a:t>
            </a:r>
            <a:r>
              <a:rPr lang="zh-CN" altLang="en-US" dirty="0"/>
              <a:t>由于缺乏产品</a:t>
            </a:r>
            <a:r>
              <a:rPr lang="zh-CN" altLang="zh-CN" dirty="0"/>
              <a:t>知识和购买经验，因而在购买时细致、谨慎、动作迟缓，表现出犹豫不决，难以自主决策。</a:t>
            </a:r>
            <a:endParaRPr lang="en-US" altLang="zh-CN" dirty="0"/>
          </a:p>
          <a:p>
            <a:pPr algn="just"/>
            <a:r>
              <a:rPr lang="en-US" altLang="zh-CN" sz="2400" dirty="0">
                <a:solidFill>
                  <a:srgbClr val="C00000"/>
                </a:solidFill>
                <a:latin typeface="隶书" panose="02010509060101010101" pitchFamily="49" charset="-122"/>
                <a:ea typeface="隶书" panose="02010509060101010101" pitchFamily="49" charset="-122"/>
              </a:rPr>
              <a:t>4.</a:t>
            </a:r>
            <a:r>
              <a:rPr lang="zh-CN" altLang="zh-CN" sz="2400" dirty="0">
                <a:solidFill>
                  <a:srgbClr val="C00000"/>
                </a:solidFill>
                <a:latin typeface="隶书" panose="02010509060101010101" pitchFamily="49" charset="-122"/>
                <a:ea typeface="隶书" panose="02010509060101010101" pitchFamily="49" charset="-122"/>
              </a:rPr>
              <a:t>经济型</a:t>
            </a:r>
          </a:p>
          <a:p>
            <a:pPr algn="just"/>
            <a:r>
              <a:rPr lang="zh-CN" altLang="zh-CN" dirty="0"/>
              <a:t>这类</a:t>
            </a:r>
            <a:r>
              <a:rPr lang="zh-CN" altLang="en-US" dirty="0"/>
              <a:t>消费者</a:t>
            </a:r>
            <a:r>
              <a:rPr lang="zh-CN" altLang="zh-CN" dirty="0"/>
              <a:t>从经济的角度出发，对</a:t>
            </a:r>
            <a:r>
              <a:rPr lang="zh-CN" altLang="en-US" dirty="0"/>
              <a:t>价格</a:t>
            </a:r>
            <a:r>
              <a:rPr lang="zh-CN" altLang="zh-CN" dirty="0"/>
              <a:t>非常敏感，以价格作为决定购买的首要标准。</a:t>
            </a:r>
            <a:endParaRPr lang="en-US" altLang="zh-CN" dirty="0"/>
          </a:p>
          <a:p>
            <a:pPr algn="just"/>
            <a:endParaRPr lang="zh-CN" altLang="en-US" sz="2800" dirty="0">
              <a:solidFill>
                <a:srgbClr val="C00000"/>
              </a:solidFill>
              <a:latin typeface="华文彩云" panose="02010800040101010101" pitchFamily="2" charset="-122"/>
              <a:ea typeface="华文彩云" panose="02010800040101010101" pitchFamily="2"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6</a:t>
            </a:fld>
            <a:endParaRPr lang="en-GB" altLang="en-GB"/>
          </a:p>
        </p:txBody>
      </p:sp>
      <p:sp>
        <p:nvSpPr>
          <p:cNvPr id="5" name="矩形 4"/>
          <p:cNvSpPr/>
          <p:nvPr/>
        </p:nvSpPr>
        <p:spPr>
          <a:xfrm>
            <a:off x="739518" y="5445224"/>
            <a:ext cx="8224970" cy="523220"/>
          </a:xfrm>
          <a:prstGeom prst="rect">
            <a:avLst/>
          </a:prstGeom>
        </p:spPr>
        <p:txBody>
          <a:bodyPr wrap="square">
            <a:spAutoFit/>
          </a:bodyPr>
          <a:lstStyle/>
          <a:p>
            <a:r>
              <a:rPr lang="zh-CN" altLang="en-US" sz="2800" dirty="0">
                <a:solidFill>
                  <a:srgbClr val="C00000"/>
                </a:solidFill>
                <a:latin typeface="华文彩云" panose="02010800040101010101" pitchFamily="2" charset="-122"/>
                <a:ea typeface="华文彩云" panose="02010800040101010101" pitchFamily="2" charset="-122"/>
              </a:rPr>
              <a:t>针对不同类型的消费者，营销人员需要怎样应对？</a:t>
            </a:r>
            <a:endParaRPr lang="zh-CN" altLang="zh-CN" sz="2800" dirty="0">
              <a:solidFill>
                <a:srgbClr val="C00000"/>
              </a:solidFill>
              <a:latin typeface="华文彩云" panose="02010800040101010101" pitchFamily="2" charset="-122"/>
              <a:ea typeface="华文彩云" panose="02010800040101010101" pitchFamily="2" charset="-122"/>
            </a:endParaRPr>
          </a:p>
        </p:txBody>
      </p:sp>
    </p:spTree>
    <p:extLst>
      <p:ext uri="{BB962C8B-B14F-4D97-AF65-F5344CB8AC3E}">
        <p14:creationId xmlns:p14="http://schemas.microsoft.com/office/powerpoint/2010/main" val="350665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t>4.1.4</a:t>
            </a:r>
            <a:r>
              <a:rPr lang="zh-CN" altLang="en-US" sz="2400" dirty="0"/>
              <a:t>影响汽车消费者购买行为的因素</a:t>
            </a:r>
            <a:endParaRPr lang="en-US" altLang="zh-CN" sz="2400" dirty="0"/>
          </a:p>
          <a:p>
            <a:endParaRPr lang="zh-CN" altLang="en-US" sz="2400"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7</a:t>
            </a:fld>
            <a:endParaRPr lang="en-GB" altLang="en-GB"/>
          </a:p>
        </p:txBody>
      </p:sp>
      <p:grpSp>
        <p:nvGrpSpPr>
          <p:cNvPr id="13" name="Group 3"/>
          <p:cNvGrpSpPr>
            <a:grpSpLocks/>
          </p:cNvGrpSpPr>
          <p:nvPr/>
        </p:nvGrpSpPr>
        <p:grpSpPr bwMode="auto">
          <a:xfrm>
            <a:off x="1403648" y="2132856"/>
            <a:ext cx="6107113" cy="3914775"/>
            <a:chOff x="864" y="1065"/>
            <a:chExt cx="3847" cy="2466"/>
          </a:xfrm>
        </p:grpSpPr>
        <p:grpSp>
          <p:nvGrpSpPr>
            <p:cNvPr id="14" name="Group 4"/>
            <p:cNvGrpSpPr>
              <a:grpSpLocks/>
            </p:cNvGrpSpPr>
            <p:nvPr/>
          </p:nvGrpSpPr>
          <p:grpSpPr bwMode="auto">
            <a:xfrm>
              <a:off x="864" y="1065"/>
              <a:ext cx="962" cy="2466"/>
              <a:chOff x="864" y="1065"/>
              <a:chExt cx="962" cy="2466"/>
            </a:xfrm>
          </p:grpSpPr>
          <p:sp>
            <p:nvSpPr>
              <p:cNvPr id="25" name="Text Box 5"/>
              <p:cNvSpPr txBox="1">
                <a:spLocks noChangeAspect="1" noChangeArrowheads="1"/>
              </p:cNvSpPr>
              <p:nvPr/>
            </p:nvSpPr>
            <p:spPr bwMode="auto">
              <a:xfrm>
                <a:off x="864" y="1065"/>
                <a:ext cx="962" cy="262"/>
              </a:xfrm>
              <a:prstGeom prst="rect">
                <a:avLst/>
              </a:prstGeom>
              <a:solidFill>
                <a:srgbClr val="CC00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dirty="0">
                    <a:latin typeface="Arial" panose="020B0604020202020204" pitchFamily="34" charset="0"/>
                    <a:ea typeface="楷体_GB2312" pitchFamily="49" charset="-122"/>
                  </a:rPr>
                  <a:t>文化因素</a:t>
                </a:r>
              </a:p>
            </p:txBody>
          </p:sp>
          <p:sp>
            <p:nvSpPr>
              <p:cNvPr id="26" name="Text Box 6"/>
              <p:cNvSpPr txBox="1">
                <a:spLocks noChangeAspect="1" noChangeArrowheads="1"/>
              </p:cNvSpPr>
              <p:nvPr/>
            </p:nvSpPr>
            <p:spPr bwMode="auto">
              <a:xfrm>
                <a:off x="864" y="1379"/>
                <a:ext cx="962" cy="215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zh-CN" dirty="0">
                  <a:latin typeface="Arial" panose="020B0604020202020204" pitchFamily="34" charset="0"/>
                  <a:ea typeface="楷体_GB2312" pitchFamily="49" charset="-122"/>
                </a:endParaRPr>
              </a:p>
              <a:p>
                <a:pPr>
                  <a:spcBef>
                    <a:spcPct val="50000"/>
                  </a:spcBef>
                </a:pPr>
                <a:endParaRPr lang="en-US" altLang="zh-CN" dirty="0">
                  <a:latin typeface="Arial" panose="020B0604020202020204" pitchFamily="34" charset="0"/>
                  <a:ea typeface="楷体_GB2312" pitchFamily="49" charset="-122"/>
                </a:endParaRPr>
              </a:p>
              <a:p>
                <a:pPr>
                  <a:spcBef>
                    <a:spcPct val="50000"/>
                  </a:spcBef>
                </a:pPr>
                <a:r>
                  <a:rPr lang="zh-CN" altLang="en-US" sz="2000" dirty="0">
                    <a:latin typeface="Arial" panose="020B0604020202020204" pitchFamily="34" charset="0"/>
                    <a:ea typeface="楷体_GB2312" pitchFamily="49" charset="-122"/>
                  </a:rPr>
                  <a:t>文化</a:t>
                </a:r>
              </a:p>
              <a:p>
                <a:pPr>
                  <a:spcBef>
                    <a:spcPct val="50000"/>
                  </a:spcBef>
                </a:pPr>
                <a:endParaRPr lang="zh-CN" altLang="en-US" sz="2000" dirty="0">
                  <a:latin typeface="Arial" panose="020B0604020202020204" pitchFamily="34" charset="0"/>
                  <a:ea typeface="楷体_GB2312" pitchFamily="49" charset="-122"/>
                </a:endParaRPr>
              </a:p>
              <a:p>
                <a:pPr>
                  <a:spcBef>
                    <a:spcPct val="50000"/>
                  </a:spcBef>
                </a:pPr>
                <a:r>
                  <a:rPr lang="zh-CN" altLang="en-US" sz="2000" dirty="0">
                    <a:latin typeface="Arial" panose="020B0604020202020204" pitchFamily="34" charset="0"/>
                    <a:ea typeface="楷体_GB2312" pitchFamily="49" charset="-122"/>
                  </a:rPr>
                  <a:t>亚文化</a:t>
                </a:r>
              </a:p>
              <a:p>
                <a:pPr>
                  <a:spcBef>
                    <a:spcPct val="50000"/>
                  </a:spcBef>
                </a:pPr>
                <a:endParaRPr lang="zh-CN" altLang="en-US" dirty="0">
                  <a:latin typeface="Arial" panose="020B0604020202020204" pitchFamily="34" charset="0"/>
                  <a:ea typeface="楷体_GB2312" pitchFamily="49" charset="-122"/>
                </a:endParaRPr>
              </a:p>
              <a:p>
                <a:pPr>
                  <a:spcBef>
                    <a:spcPct val="50000"/>
                  </a:spcBef>
                </a:pPr>
                <a:endParaRPr lang="zh-CN" altLang="en-US" dirty="0">
                  <a:latin typeface="Arial" panose="020B0604020202020204" pitchFamily="34" charset="0"/>
                  <a:ea typeface="楷体_GB2312" pitchFamily="49" charset="-122"/>
                </a:endParaRPr>
              </a:p>
              <a:p>
                <a:pPr>
                  <a:spcBef>
                    <a:spcPct val="50000"/>
                  </a:spcBef>
                </a:pPr>
                <a:endParaRPr lang="en-US" altLang="zh-CN" dirty="0">
                  <a:latin typeface="Arial" panose="020B0604020202020204" pitchFamily="34" charset="0"/>
                  <a:ea typeface="楷体_GB2312" pitchFamily="49" charset="-122"/>
                </a:endParaRPr>
              </a:p>
            </p:txBody>
          </p:sp>
        </p:grpSp>
        <p:grpSp>
          <p:nvGrpSpPr>
            <p:cNvPr id="15" name="Group 7"/>
            <p:cNvGrpSpPr>
              <a:grpSpLocks/>
            </p:cNvGrpSpPr>
            <p:nvPr/>
          </p:nvGrpSpPr>
          <p:grpSpPr bwMode="auto">
            <a:xfrm>
              <a:off x="1824" y="1248"/>
              <a:ext cx="962" cy="1967"/>
              <a:chOff x="1440" y="1200"/>
              <a:chExt cx="962" cy="1967"/>
            </a:xfrm>
          </p:grpSpPr>
          <p:sp>
            <p:nvSpPr>
              <p:cNvPr id="23" name="Text Box 8"/>
              <p:cNvSpPr txBox="1">
                <a:spLocks noChangeAspect="1" noChangeArrowheads="1"/>
              </p:cNvSpPr>
              <p:nvPr/>
            </p:nvSpPr>
            <p:spPr bwMode="auto">
              <a:xfrm>
                <a:off x="1440" y="1200"/>
                <a:ext cx="962" cy="262"/>
              </a:xfrm>
              <a:prstGeom prst="rect">
                <a:avLst/>
              </a:prstGeom>
              <a:solidFill>
                <a:schemeClr val="accent1"/>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dirty="0">
                    <a:latin typeface="Arial" panose="020B0604020202020204" pitchFamily="34" charset="0"/>
                    <a:ea typeface="楷体_GB2312" pitchFamily="49" charset="-122"/>
                  </a:rPr>
                  <a:t>社会因素</a:t>
                </a:r>
              </a:p>
            </p:txBody>
          </p:sp>
          <p:sp>
            <p:nvSpPr>
              <p:cNvPr id="24" name="Text Box 9"/>
              <p:cNvSpPr txBox="1">
                <a:spLocks noChangeAspect="1" noChangeArrowheads="1"/>
              </p:cNvSpPr>
              <p:nvPr/>
            </p:nvSpPr>
            <p:spPr bwMode="auto">
              <a:xfrm>
                <a:off x="1440" y="1509"/>
                <a:ext cx="957" cy="1658"/>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endParaRPr lang="en-US" altLang="zh-CN" dirty="0">
                  <a:latin typeface="Arial" panose="020B0604020202020204" pitchFamily="34" charset="0"/>
                  <a:ea typeface="楷体_GB2312" pitchFamily="49" charset="-122"/>
                </a:endParaRPr>
              </a:p>
              <a:p>
                <a:pPr>
                  <a:spcBef>
                    <a:spcPct val="50000"/>
                  </a:spcBef>
                </a:pPr>
                <a:r>
                  <a:rPr lang="zh-CN" altLang="en-US" sz="2000" dirty="0">
                    <a:latin typeface="Arial" panose="020B0604020202020204" pitchFamily="34" charset="0"/>
                    <a:ea typeface="楷体_GB2312" pitchFamily="49" charset="-122"/>
                  </a:rPr>
                  <a:t>社会阶层</a:t>
                </a:r>
              </a:p>
              <a:p>
                <a:pPr>
                  <a:spcBef>
                    <a:spcPct val="50000"/>
                  </a:spcBef>
                </a:pPr>
                <a:r>
                  <a:rPr lang="zh-CN" altLang="en-US" sz="2000" dirty="0">
                    <a:latin typeface="Arial" panose="020B0604020202020204" pitchFamily="34" charset="0"/>
                    <a:ea typeface="楷体_GB2312" pitchFamily="49" charset="-122"/>
                  </a:rPr>
                  <a:t>相关群体</a:t>
                </a:r>
              </a:p>
              <a:p>
                <a:pPr>
                  <a:spcBef>
                    <a:spcPct val="50000"/>
                  </a:spcBef>
                </a:pPr>
                <a:r>
                  <a:rPr lang="zh-CN" altLang="en-US" sz="2000" dirty="0">
                    <a:latin typeface="Arial" panose="020B0604020202020204" pitchFamily="34" charset="0"/>
                    <a:ea typeface="楷体_GB2312" pitchFamily="49" charset="-122"/>
                  </a:rPr>
                  <a:t>家庭</a:t>
                </a:r>
                <a:endParaRPr lang="en-US" altLang="zh-CN" sz="2000" dirty="0">
                  <a:latin typeface="Arial" panose="020B0604020202020204" pitchFamily="34" charset="0"/>
                  <a:ea typeface="楷体_GB2312" pitchFamily="49" charset="-122"/>
                </a:endParaRPr>
              </a:p>
              <a:p>
                <a:pPr>
                  <a:spcBef>
                    <a:spcPct val="50000"/>
                  </a:spcBef>
                </a:pPr>
                <a:r>
                  <a:rPr lang="zh-CN" altLang="en-US" sz="2000" dirty="0">
                    <a:latin typeface="Arial" panose="020B0604020202020204" pitchFamily="34" charset="0"/>
                    <a:ea typeface="楷体_GB2312" pitchFamily="49" charset="-122"/>
                  </a:rPr>
                  <a:t>身份和地位</a:t>
                </a:r>
              </a:p>
              <a:p>
                <a:pPr>
                  <a:spcBef>
                    <a:spcPct val="50000"/>
                  </a:spcBef>
                </a:pPr>
                <a:endParaRPr lang="zh-CN" altLang="en-US" dirty="0">
                  <a:latin typeface="Arial" panose="020B0604020202020204" pitchFamily="34" charset="0"/>
                  <a:ea typeface="楷体_GB2312" pitchFamily="49" charset="-122"/>
                </a:endParaRPr>
              </a:p>
            </p:txBody>
          </p:sp>
        </p:grpSp>
        <p:grpSp>
          <p:nvGrpSpPr>
            <p:cNvPr id="16" name="Group 10"/>
            <p:cNvGrpSpPr>
              <a:grpSpLocks/>
            </p:cNvGrpSpPr>
            <p:nvPr/>
          </p:nvGrpSpPr>
          <p:grpSpPr bwMode="auto">
            <a:xfrm>
              <a:off x="2784" y="1521"/>
              <a:ext cx="965" cy="1446"/>
              <a:chOff x="2395" y="1438"/>
              <a:chExt cx="965" cy="1446"/>
            </a:xfrm>
          </p:grpSpPr>
          <p:sp>
            <p:nvSpPr>
              <p:cNvPr id="21" name="Text Box 11"/>
              <p:cNvSpPr txBox="1">
                <a:spLocks noChangeAspect="1" noChangeArrowheads="1"/>
              </p:cNvSpPr>
              <p:nvPr/>
            </p:nvSpPr>
            <p:spPr bwMode="auto">
              <a:xfrm>
                <a:off x="2398" y="1438"/>
                <a:ext cx="962" cy="262"/>
              </a:xfrm>
              <a:prstGeom prst="rect">
                <a:avLst/>
              </a:prstGeom>
              <a:solidFill>
                <a:schemeClr val="folHlink"/>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dirty="0">
                    <a:latin typeface="Arial" panose="020B0604020202020204" pitchFamily="34" charset="0"/>
                    <a:ea typeface="楷体_GB2312" pitchFamily="49" charset="-122"/>
                  </a:rPr>
                  <a:t>个人因素</a:t>
                </a:r>
              </a:p>
            </p:txBody>
          </p:sp>
          <p:sp>
            <p:nvSpPr>
              <p:cNvPr id="22" name="Text Box 12"/>
              <p:cNvSpPr txBox="1">
                <a:spLocks noChangeAspect="1" noChangeArrowheads="1"/>
              </p:cNvSpPr>
              <p:nvPr/>
            </p:nvSpPr>
            <p:spPr bwMode="auto">
              <a:xfrm>
                <a:off x="2395" y="1760"/>
                <a:ext cx="962" cy="1124"/>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dirty="0">
                    <a:latin typeface="Arial" panose="020B0604020202020204" pitchFamily="34" charset="0"/>
                    <a:ea typeface="楷体_GB2312" pitchFamily="49" charset="-122"/>
                  </a:rPr>
                  <a:t>经济</a:t>
                </a:r>
              </a:p>
              <a:p>
                <a:pPr>
                  <a:spcBef>
                    <a:spcPct val="50000"/>
                  </a:spcBef>
                </a:pPr>
                <a:r>
                  <a:rPr lang="zh-CN" altLang="en-US" sz="2000" dirty="0">
                    <a:latin typeface="Arial" panose="020B0604020202020204" pitchFamily="34" charset="0"/>
                    <a:ea typeface="楷体_GB2312" pitchFamily="49" charset="-122"/>
                  </a:rPr>
                  <a:t>生理</a:t>
                </a:r>
              </a:p>
              <a:p>
                <a:pPr>
                  <a:spcBef>
                    <a:spcPct val="50000"/>
                  </a:spcBef>
                </a:pPr>
                <a:r>
                  <a:rPr lang="zh-CN" altLang="en-US" sz="2000" dirty="0">
                    <a:latin typeface="Arial" panose="020B0604020202020204" pitchFamily="34" charset="0"/>
                    <a:ea typeface="楷体_GB2312" pitchFamily="49" charset="-122"/>
                  </a:rPr>
                  <a:t>个性</a:t>
                </a:r>
              </a:p>
              <a:p>
                <a:pPr>
                  <a:spcBef>
                    <a:spcPct val="50000"/>
                  </a:spcBef>
                </a:pPr>
                <a:r>
                  <a:rPr lang="zh-CN" altLang="en-US" sz="2000" dirty="0">
                    <a:latin typeface="Arial" panose="020B0604020202020204" pitchFamily="34" charset="0"/>
                    <a:ea typeface="楷体_GB2312" pitchFamily="49" charset="-122"/>
                  </a:rPr>
                  <a:t>生活方式</a:t>
                </a:r>
              </a:p>
            </p:txBody>
          </p:sp>
        </p:grpSp>
        <p:grpSp>
          <p:nvGrpSpPr>
            <p:cNvPr id="17" name="Group 13"/>
            <p:cNvGrpSpPr>
              <a:grpSpLocks/>
            </p:cNvGrpSpPr>
            <p:nvPr/>
          </p:nvGrpSpPr>
          <p:grpSpPr bwMode="auto">
            <a:xfrm>
              <a:off x="3749" y="1712"/>
              <a:ext cx="962" cy="1152"/>
              <a:chOff x="3360" y="1639"/>
              <a:chExt cx="962" cy="1152"/>
            </a:xfrm>
          </p:grpSpPr>
          <p:sp>
            <p:nvSpPr>
              <p:cNvPr id="19" name="Text Box 14"/>
              <p:cNvSpPr txBox="1">
                <a:spLocks noChangeAspect="1" noChangeArrowheads="1"/>
              </p:cNvSpPr>
              <p:nvPr/>
            </p:nvSpPr>
            <p:spPr bwMode="auto">
              <a:xfrm>
                <a:off x="3360" y="1639"/>
                <a:ext cx="962" cy="262"/>
              </a:xfrm>
              <a:prstGeom prst="rect">
                <a:avLst/>
              </a:prstGeom>
              <a:solidFill>
                <a:srgbClr val="CC33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dirty="0">
                    <a:latin typeface="Arial" panose="020B0604020202020204" pitchFamily="34" charset="0"/>
                    <a:ea typeface="楷体_GB2312" pitchFamily="49" charset="-122"/>
                  </a:rPr>
                  <a:t>心理因素</a:t>
                </a:r>
              </a:p>
            </p:txBody>
          </p:sp>
          <p:sp>
            <p:nvSpPr>
              <p:cNvPr id="20" name="Text Box 15"/>
              <p:cNvSpPr txBox="1">
                <a:spLocks noChangeAspect="1" noChangeArrowheads="1"/>
              </p:cNvSpPr>
              <p:nvPr/>
            </p:nvSpPr>
            <p:spPr bwMode="auto">
              <a:xfrm>
                <a:off x="3360" y="1957"/>
                <a:ext cx="962" cy="834"/>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dirty="0">
                    <a:latin typeface="Arial" panose="020B0604020202020204" pitchFamily="34" charset="0"/>
                    <a:ea typeface="楷体_GB2312" pitchFamily="49" charset="-122"/>
                  </a:rPr>
                  <a:t>动机</a:t>
                </a:r>
              </a:p>
              <a:p>
                <a:r>
                  <a:rPr lang="zh-CN" altLang="en-US" sz="2000" dirty="0">
                    <a:latin typeface="Arial" panose="020B0604020202020204" pitchFamily="34" charset="0"/>
                    <a:ea typeface="楷体_GB2312" pitchFamily="49" charset="-122"/>
                  </a:rPr>
                  <a:t>知觉</a:t>
                </a:r>
              </a:p>
              <a:p>
                <a:r>
                  <a:rPr lang="zh-CN" altLang="en-US" sz="2000" dirty="0">
                    <a:latin typeface="Arial" panose="020B0604020202020204" pitchFamily="34" charset="0"/>
                    <a:ea typeface="楷体_GB2312" pitchFamily="49" charset="-122"/>
                  </a:rPr>
                  <a:t>学习</a:t>
                </a:r>
              </a:p>
              <a:p>
                <a:r>
                  <a:rPr lang="zh-CN" altLang="en-US" sz="2000" dirty="0">
                    <a:latin typeface="Arial" panose="020B0604020202020204" pitchFamily="34" charset="0"/>
                    <a:ea typeface="楷体_GB2312" pitchFamily="49" charset="-122"/>
                  </a:rPr>
                  <a:t>信念与态度</a:t>
                </a:r>
              </a:p>
            </p:txBody>
          </p:sp>
        </p:grpSp>
      </p:grpSp>
    </p:spTree>
    <p:extLst>
      <p:ext uri="{BB962C8B-B14F-4D97-AF65-F5344CB8AC3E}">
        <p14:creationId xmlns:p14="http://schemas.microsoft.com/office/powerpoint/2010/main" val="270815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r>
              <a:rPr lang="en-US" altLang="zh-CN" sz="2400" dirty="0"/>
              <a:t>1.</a:t>
            </a:r>
            <a:r>
              <a:rPr lang="zh-CN" altLang="en-US" sz="2400" dirty="0"/>
              <a:t>文化因素</a:t>
            </a:r>
          </a:p>
          <a:p>
            <a:pPr lvl="0"/>
            <a:r>
              <a:rPr lang="zh-CN" altLang="en-US" sz="2400" dirty="0"/>
              <a:t>文化因素包含核心文化（有时直接称文化）和亚文化</a:t>
            </a:r>
            <a:r>
              <a:rPr lang="zh-CN" altLang="en-US" dirty="0"/>
              <a:t>。</a:t>
            </a:r>
            <a:endParaRPr lang="en-US" altLang="zh-CN" dirty="0"/>
          </a:p>
          <a:p>
            <a:pPr lvl="0"/>
            <a:endParaRPr lang="en-US" altLang="zh-CN" dirty="0"/>
          </a:p>
          <a:p>
            <a:pPr lvl="0"/>
            <a:endParaRPr lang="en-US" altLang="zh-CN" dirty="0"/>
          </a:p>
          <a:p>
            <a:pPr lvl="0"/>
            <a:endParaRPr lang="en-US" altLang="zh-CN" dirty="0"/>
          </a:p>
          <a:p>
            <a:pPr lvl="0"/>
            <a:endParaRPr lang="en-US" altLang="zh-CN" dirty="0"/>
          </a:p>
          <a:p>
            <a:pPr lvl="0"/>
            <a:endParaRPr lang="en-US" altLang="zh-CN" dirty="0"/>
          </a:p>
          <a:p>
            <a:pPr lvl="0"/>
            <a:endParaRPr lang="en-US" altLang="zh-CN" dirty="0"/>
          </a:p>
          <a:p>
            <a:pPr lvl="0"/>
            <a:endParaRPr lang="en-US" altLang="zh-CN" dirty="0"/>
          </a:p>
          <a:p>
            <a:pPr marL="0" lvl="0" indent="0">
              <a:buNone/>
            </a:pPr>
            <a:r>
              <a:rPr lang="zh-CN" altLang="en-US" sz="2400" dirty="0">
                <a:solidFill>
                  <a:srgbClr val="C00000"/>
                </a:solidFill>
                <a:latin typeface="隶书" panose="02010509060101010101" pitchFamily="49" charset="-122"/>
                <a:ea typeface="隶书" panose="02010509060101010101" pitchFamily="49" charset="-122"/>
              </a:rPr>
              <a:t>文化（</a:t>
            </a:r>
            <a:r>
              <a:rPr lang="en-US" altLang="zh-CN" sz="2400" dirty="0">
                <a:solidFill>
                  <a:srgbClr val="C00000"/>
                </a:solidFill>
                <a:latin typeface="隶书" panose="02010509060101010101" pitchFamily="49" charset="-122"/>
                <a:ea typeface="隶书" panose="02010509060101010101" pitchFamily="49" charset="-122"/>
              </a:rPr>
              <a:t>culture</a:t>
            </a:r>
            <a:r>
              <a:rPr lang="zh-CN" altLang="en-US" sz="2400" dirty="0">
                <a:solidFill>
                  <a:srgbClr val="C00000"/>
                </a:solidFill>
                <a:latin typeface="隶书" panose="02010509060101010101" pitchFamily="49" charset="-122"/>
                <a:ea typeface="隶书" panose="02010509060101010101" pitchFamily="49" charset="-122"/>
              </a:rPr>
              <a:t>）是引起个人愿望和行为的最根本原因。营销者通过发现文化的变迁，以发现潜在的新产品需求。</a:t>
            </a:r>
            <a:endParaRPr lang="en-US" altLang="zh-CN" sz="2400" dirty="0">
              <a:solidFill>
                <a:srgbClr val="C00000"/>
              </a:solidFill>
              <a:latin typeface="隶书" panose="02010509060101010101" pitchFamily="49" charset="-122"/>
              <a:ea typeface="隶书" panose="02010509060101010101" pitchFamily="49" charset="-122"/>
            </a:endParaRPr>
          </a:p>
          <a:p>
            <a:pPr lvl="0"/>
            <a:endParaRPr lang="en-US" altLang="zh-CN" dirty="0"/>
          </a:p>
          <a:p>
            <a:pPr lvl="0"/>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8</a:t>
            </a:fld>
            <a:endParaRPr lang="en-GB" altLang="en-GB"/>
          </a:p>
        </p:txBody>
      </p:sp>
      <p:grpSp>
        <p:nvGrpSpPr>
          <p:cNvPr id="5" name="Group 164"/>
          <p:cNvGrpSpPr>
            <a:grpSpLocks/>
          </p:cNvGrpSpPr>
          <p:nvPr/>
        </p:nvGrpSpPr>
        <p:grpSpPr bwMode="auto">
          <a:xfrm>
            <a:off x="916925" y="2332559"/>
            <a:ext cx="7272834" cy="1152525"/>
            <a:chOff x="792" y="2603"/>
            <a:chExt cx="4174" cy="726"/>
          </a:xfrm>
        </p:grpSpPr>
        <p:sp>
          <p:nvSpPr>
            <p:cNvPr id="6" name="AutoShape 162"/>
            <p:cNvSpPr>
              <a:spLocks noChangeArrowheads="1"/>
            </p:cNvSpPr>
            <p:nvPr/>
          </p:nvSpPr>
          <p:spPr bwMode="auto">
            <a:xfrm>
              <a:off x="792" y="2603"/>
              <a:ext cx="4174" cy="726"/>
            </a:xfrm>
            <a:prstGeom prst="flowChartAlternateProcess">
              <a:avLst/>
            </a:prstGeom>
            <a:solidFill>
              <a:schemeClr val="hlink"/>
            </a:solidFill>
            <a:ln w="9525">
              <a:noFill/>
              <a:miter lim="800000"/>
            </a:ln>
            <a:effectLst>
              <a:prstShdw prst="shdw17" dist="17961" dir="2700000">
                <a:schemeClr val="hlink">
                  <a:gamma/>
                  <a:shade val="60000"/>
                  <a:invGamma/>
                </a:schemeClr>
              </a:prstShdw>
            </a:effectLst>
          </p:spPr>
          <p:txBody>
            <a:bodyPr wrap="none" anchor="ctr"/>
            <a:lstStyle/>
            <a:p>
              <a:pPr algn="ctr">
                <a:buFontTx/>
                <a:buNone/>
                <a:defRPr/>
              </a:pPr>
              <a:endParaRPr lang="zh-CN" altLang="zh-CN">
                <a:latin typeface="Arial" charset="0"/>
              </a:endParaRPr>
            </a:p>
          </p:txBody>
        </p:sp>
        <p:sp>
          <p:nvSpPr>
            <p:cNvPr id="7" name="Text Box 163"/>
            <p:cNvSpPr txBox="1">
              <a:spLocks noChangeArrowheads="1"/>
            </p:cNvSpPr>
            <p:nvPr/>
          </p:nvSpPr>
          <p:spPr bwMode="auto">
            <a:xfrm>
              <a:off x="865" y="2645"/>
              <a:ext cx="4050" cy="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2000" b="1" dirty="0">
                  <a:solidFill>
                    <a:schemeClr val="bg1"/>
                  </a:solidFill>
                  <a:latin typeface="楷体_GB2312" pitchFamily="49" charset="-122"/>
                  <a:ea typeface="楷体_GB2312" pitchFamily="49" charset="-122"/>
                </a:rPr>
                <a:t>1</a:t>
              </a:r>
              <a:r>
                <a:rPr lang="zh-CN" altLang="en-US" sz="2000" b="1" dirty="0">
                  <a:solidFill>
                    <a:schemeClr val="bg1"/>
                  </a:solidFill>
                  <a:latin typeface="楷体_GB2312" pitchFamily="49" charset="-122"/>
                  <a:ea typeface="楷体_GB2312" pitchFamily="49" charset="-122"/>
                </a:rPr>
                <a:t>、文化</a:t>
              </a:r>
            </a:p>
            <a:p>
              <a:pPr algn="just"/>
              <a:r>
                <a:rPr lang="zh-CN" altLang="en-US" sz="2000" dirty="0">
                  <a:solidFill>
                    <a:schemeClr val="bg1"/>
                  </a:solidFill>
                  <a:latin typeface="楷体_GB2312" pitchFamily="49" charset="-122"/>
                  <a:ea typeface="楷体_GB2312" pitchFamily="49" charset="-122"/>
                </a:rPr>
                <a:t>文化是区分一个社会群体与另一个社会群体的主要因素，是人们通过学习获得的区别于其他群体行为特征的集合 </a:t>
              </a:r>
            </a:p>
          </p:txBody>
        </p:sp>
      </p:grpSp>
      <p:grpSp>
        <p:nvGrpSpPr>
          <p:cNvPr id="8" name="Group 165"/>
          <p:cNvGrpSpPr>
            <a:grpSpLocks/>
          </p:cNvGrpSpPr>
          <p:nvPr/>
        </p:nvGrpSpPr>
        <p:grpSpPr bwMode="auto">
          <a:xfrm>
            <a:off x="1694289" y="3551759"/>
            <a:ext cx="7128792" cy="1554163"/>
            <a:chOff x="793" y="2704"/>
            <a:chExt cx="4174" cy="726"/>
          </a:xfrm>
        </p:grpSpPr>
        <p:sp>
          <p:nvSpPr>
            <p:cNvPr id="9" name="AutoShape 166"/>
            <p:cNvSpPr>
              <a:spLocks noChangeArrowheads="1"/>
            </p:cNvSpPr>
            <p:nvPr/>
          </p:nvSpPr>
          <p:spPr bwMode="auto">
            <a:xfrm>
              <a:off x="793" y="2704"/>
              <a:ext cx="4174" cy="726"/>
            </a:xfrm>
            <a:prstGeom prst="flowChartAlternateProcess">
              <a:avLst/>
            </a:prstGeom>
            <a:solidFill>
              <a:schemeClr val="hlink"/>
            </a:solidFill>
            <a:ln w="9525">
              <a:noFill/>
              <a:miter lim="800000"/>
            </a:ln>
            <a:effectLst>
              <a:prstShdw prst="shdw17" dist="17961" dir="2700000">
                <a:schemeClr val="hlink">
                  <a:gamma/>
                  <a:shade val="60000"/>
                  <a:invGamma/>
                </a:schemeClr>
              </a:prstShdw>
            </a:effectLst>
          </p:spPr>
          <p:txBody>
            <a:bodyPr wrap="none" anchor="ctr"/>
            <a:lstStyle/>
            <a:p>
              <a:pPr algn="ctr">
                <a:buFontTx/>
                <a:buNone/>
                <a:defRPr/>
              </a:pPr>
              <a:endParaRPr lang="zh-CN" altLang="zh-CN">
                <a:latin typeface="Arial" charset="0"/>
              </a:endParaRPr>
            </a:p>
          </p:txBody>
        </p:sp>
        <p:sp>
          <p:nvSpPr>
            <p:cNvPr id="10" name="Text Box 167"/>
            <p:cNvSpPr txBox="1">
              <a:spLocks noChangeArrowheads="1"/>
            </p:cNvSpPr>
            <p:nvPr/>
          </p:nvSpPr>
          <p:spPr bwMode="auto">
            <a:xfrm>
              <a:off x="834" y="2753"/>
              <a:ext cx="4098" cy="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n-US" altLang="zh-CN" b="1" dirty="0">
                  <a:solidFill>
                    <a:schemeClr val="bg1"/>
                  </a:solidFill>
                  <a:latin typeface="楷体_GB2312" pitchFamily="49" charset="-122"/>
                  <a:ea typeface="楷体_GB2312" pitchFamily="49" charset="-122"/>
                </a:rPr>
                <a:t> </a:t>
              </a:r>
              <a:r>
                <a:rPr lang="en-US" altLang="zh-CN" sz="2000" b="1" dirty="0">
                  <a:solidFill>
                    <a:schemeClr val="bg1"/>
                  </a:solidFill>
                  <a:latin typeface="楷体_GB2312" pitchFamily="49" charset="-122"/>
                  <a:ea typeface="楷体_GB2312" pitchFamily="49" charset="-122"/>
                </a:rPr>
                <a:t>2</a:t>
              </a:r>
              <a:r>
                <a:rPr lang="zh-CN" altLang="en-US" sz="2000" b="1" dirty="0">
                  <a:solidFill>
                    <a:schemeClr val="bg1"/>
                  </a:solidFill>
                  <a:latin typeface="楷体_GB2312" pitchFamily="49" charset="-122"/>
                  <a:ea typeface="楷体_GB2312" pitchFamily="49" charset="-122"/>
                </a:rPr>
                <a:t>、亚文化</a:t>
              </a:r>
            </a:p>
            <a:p>
              <a:pPr algn="just"/>
              <a:r>
                <a:rPr lang="zh-CN" altLang="en-US" sz="2000" dirty="0">
                  <a:solidFill>
                    <a:schemeClr val="bg1"/>
                  </a:solidFill>
                  <a:latin typeface="楷体_GB2312" pitchFamily="49" charset="-122"/>
                  <a:ea typeface="楷体_GB2312" pitchFamily="49" charset="-122"/>
                </a:rPr>
                <a:t>亚文化是在较大文化内与其他群体共存的一个群体，其成员具有的共同信仰、特征或经历等，能提供更为具体的认同感，如民族文化、宗教文化、种族文化和区域文化等</a:t>
              </a:r>
              <a:r>
                <a:rPr lang="zh-CN" altLang="en-US" sz="2000" b="1" dirty="0">
                  <a:solidFill>
                    <a:schemeClr val="bg1"/>
                  </a:solidFill>
                  <a:latin typeface="楷体_GB2312" pitchFamily="49" charset="-122"/>
                  <a:ea typeface="楷体_GB2312" pitchFamily="49" charset="-122"/>
                </a:rPr>
                <a:t> </a:t>
              </a:r>
            </a:p>
          </p:txBody>
        </p:sp>
      </p:grpSp>
    </p:spTree>
    <p:extLst>
      <p:ext uri="{BB962C8B-B14F-4D97-AF65-F5344CB8AC3E}">
        <p14:creationId xmlns:p14="http://schemas.microsoft.com/office/powerpoint/2010/main" val="295765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animEffect transition="in" filter="fade">
                                      <p:cBhvr>
                                        <p:cTn id="7" dur="1000"/>
                                        <p:tgtEl>
                                          <p:spTgt spid="3">
                                            <p:txEl>
                                              <p:pRg st="9" end="9"/>
                                            </p:txEl>
                                          </p:spTgt>
                                        </p:tgtEl>
                                      </p:cBhvr>
                                    </p:animEffect>
                                    <p:anim calcmode="lin" valueType="num">
                                      <p:cBhvr>
                                        <p:cTn id="8"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757097" y="977901"/>
            <a:ext cx="8034337" cy="5153898"/>
          </a:xfrm>
        </p:spPr>
        <p:txBody>
          <a:bodyPr/>
          <a:lstStyle/>
          <a:p>
            <a:r>
              <a:rPr lang="en-US" altLang="zh-CN" sz="2400" dirty="0"/>
              <a:t>2.</a:t>
            </a:r>
            <a:r>
              <a:rPr lang="zh-CN" altLang="en-US" sz="2400" dirty="0"/>
              <a:t>社会因素</a:t>
            </a:r>
          </a:p>
          <a:p>
            <a:pPr lvl="1"/>
            <a:r>
              <a:rPr lang="zh-CN" altLang="en-US" sz="2000" dirty="0"/>
              <a:t>（</a:t>
            </a:r>
            <a:r>
              <a:rPr lang="en-US" altLang="zh-CN" sz="2000" dirty="0"/>
              <a:t>1</a:t>
            </a:r>
            <a:r>
              <a:rPr lang="zh-CN" altLang="en-US" sz="2000" dirty="0"/>
              <a:t>）社会阶层</a:t>
            </a:r>
            <a:endParaRPr lang="en-US" altLang="zh-CN" sz="2000" dirty="0"/>
          </a:p>
          <a:p>
            <a:pPr lvl="1"/>
            <a:endParaRPr lang="en-US" altLang="zh-CN" dirty="0"/>
          </a:p>
          <a:p>
            <a:pPr lvl="1"/>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9</a:t>
            </a:fld>
            <a:endParaRPr lang="en-GB" altLang="en-GB"/>
          </a:p>
        </p:txBody>
      </p:sp>
      <p:grpSp>
        <p:nvGrpSpPr>
          <p:cNvPr id="5" name="Group 164"/>
          <p:cNvGrpSpPr>
            <a:grpSpLocks/>
          </p:cNvGrpSpPr>
          <p:nvPr/>
        </p:nvGrpSpPr>
        <p:grpSpPr bwMode="auto">
          <a:xfrm>
            <a:off x="1072041" y="1843878"/>
            <a:ext cx="7964455" cy="1152525"/>
            <a:chOff x="793" y="2704"/>
            <a:chExt cx="4174" cy="726"/>
          </a:xfrm>
        </p:grpSpPr>
        <p:sp>
          <p:nvSpPr>
            <p:cNvPr id="6" name="AutoShape 162"/>
            <p:cNvSpPr>
              <a:spLocks noChangeArrowheads="1"/>
            </p:cNvSpPr>
            <p:nvPr/>
          </p:nvSpPr>
          <p:spPr bwMode="auto">
            <a:xfrm>
              <a:off x="793" y="2704"/>
              <a:ext cx="4174" cy="726"/>
            </a:xfrm>
            <a:prstGeom prst="flowChartAlternateProcess">
              <a:avLst/>
            </a:prstGeom>
            <a:solidFill>
              <a:schemeClr val="hlink"/>
            </a:solidFill>
            <a:ln w="9525">
              <a:noFill/>
              <a:miter lim="800000"/>
            </a:ln>
            <a:effectLst>
              <a:prstShdw prst="shdw17" dist="17961" dir="2700000">
                <a:schemeClr val="hlink">
                  <a:gamma/>
                  <a:shade val="60000"/>
                  <a:invGamma/>
                </a:schemeClr>
              </a:prstShdw>
            </a:effectLst>
          </p:spPr>
          <p:txBody>
            <a:bodyPr wrap="none" anchor="ctr"/>
            <a:lstStyle/>
            <a:p>
              <a:pPr algn="ctr">
                <a:buFontTx/>
                <a:buNone/>
                <a:defRPr/>
              </a:pPr>
              <a:endParaRPr lang="zh-CN" altLang="zh-CN">
                <a:latin typeface="Arial" charset="0"/>
              </a:endParaRPr>
            </a:p>
          </p:txBody>
        </p:sp>
        <p:sp>
          <p:nvSpPr>
            <p:cNvPr id="7" name="Text Box 163"/>
            <p:cNvSpPr txBox="1">
              <a:spLocks noChangeArrowheads="1"/>
            </p:cNvSpPr>
            <p:nvPr/>
          </p:nvSpPr>
          <p:spPr bwMode="auto">
            <a:xfrm>
              <a:off x="1066" y="2795"/>
              <a:ext cx="376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endParaRPr lang="zh-CN" altLang="en-US" dirty="0">
                <a:solidFill>
                  <a:schemeClr val="bg1"/>
                </a:solidFill>
                <a:latin typeface="楷体_GB2312" pitchFamily="49" charset="-122"/>
                <a:ea typeface="楷体_GB2312" pitchFamily="49" charset="-122"/>
              </a:endParaRPr>
            </a:p>
          </p:txBody>
        </p:sp>
      </p:grpSp>
      <p:sp>
        <p:nvSpPr>
          <p:cNvPr id="8" name="矩形 7"/>
          <p:cNvSpPr/>
          <p:nvPr/>
        </p:nvSpPr>
        <p:spPr>
          <a:xfrm>
            <a:off x="1187624" y="1881531"/>
            <a:ext cx="7776864" cy="1077218"/>
          </a:xfrm>
          <a:prstGeom prst="rect">
            <a:avLst/>
          </a:prstGeom>
        </p:spPr>
        <p:txBody>
          <a:bodyPr wrap="square">
            <a:spAutoFit/>
          </a:bodyPr>
          <a:lstStyle/>
          <a:p>
            <a:pPr algn="just"/>
            <a:r>
              <a:rPr lang="zh-CN" altLang="zh-CN" sz="2400" b="1" dirty="0">
                <a:solidFill>
                  <a:srgbClr val="C00000"/>
                </a:solidFill>
                <a:latin typeface="楷体_GB2312" pitchFamily="49" charset="-122"/>
                <a:ea typeface="楷体_GB2312" pitchFamily="49" charset="-122"/>
              </a:rPr>
              <a:t>社会阶层</a:t>
            </a:r>
            <a:r>
              <a:rPr lang="zh-CN" altLang="zh-CN" sz="2000" dirty="0">
                <a:solidFill>
                  <a:schemeClr val="bg1"/>
                </a:solidFill>
                <a:latin typeface="楷体_GB2312" pitchFamily="49" charset="-122"/>
                <a:ea typeface="楷体_GB2312" pitchFamily="49" charset="-122"/>
              </a:rPr>
              <a:t>是由具有相同或类似社会地位的社会成员组成的相对持久的群体。划分社会阶层的主要标准是购买者的职业、收入、受教育程度和价值倾向等。</a:t>
            </a:r>
            <a:endParaRPr lang="zh-CN" altLang="en-US" sz="2000" dirty="0">
              <a:solidFill>
                <a:schemeClr val="bg1"/>
              </a:solidFill>
              <a:latin typeface="楷体_GB2312" pitchFamily="49" charset="-122"/>
              <a:ea typeface="楷体_GB2312" pitchFamily="49" charset="-122"/>
            </a:endParaRPr>
          </a:p>
        </p:txBody>
      </p:sp>
      <p:graphicFrame>
        <p:nvGraphicFramePr>
          <p:cNvPr id="9" name="Group 48"/>
          <p:cNvGraphicFramePr>
            <a:graphicFrameLocks noGrp="1"/>
          </p:cNvGraphicFramePr>
          <p:nvPr>
            <p:extLst>
              <p:ext uri="{D42A27DB-BD31-4B8C-83A1-F6EECF244321}">
                <p14:modId xmlns:p14="http://schemas.microsoft.com/office/powerpoint/2010/main" val="3275498056"/>
              </p:ext>
            </p:extLst>
          </p:nvPr>
        </p:nvGraphicFramePr>
        <p:xfrm>
          <a:off x="1259632" y="3099264"/>
          <a:ext cx="6192688" cy="3353280"/>
        </p:xfrm>
        <a:graphic>
          <a:graphicData uri="http://schemas.openxmlformats.org/drawingml/2006/table">
            <a:tbl>
              <a:tblPr/>
              <a:tblGrid>
                <a:gridCol w="1695732">
                  <a:extLst>
                    <a:ext uri="{9D8B030D-6E8A-4147-A177-3AD203B41FA5}">
                      <a16:colId xmlns:a16="http://schemas.microsoft.com/office/drawing/2014/main" val="20000"/>
                    </a:ext>
                  </a:extLst>
                </a:gridCol>
                <a:gridCol w="2210987">
                  <a:extLst>
                    <a:ext uri="{9D8B030D-6E8A-4147-A177-3AD203B41FA5}">
                      <a16:colId xmlns:a16="http://schemas.microsoft.com/office/drawing/2014/main" val="20001"/>
                    </a:ext>
                  </a:extLst>
                </a:gridCol>
                <a:gridCol w="2285969">
                  <a:extLst>
                    <a:ext uri="{9D8B030D-6E8A-4147-A177-3AD203B41FA5}">
                      <a16:colId xmlns:a16="http://schemas.microsoft.com/office/drawing/2014/main" val="20002"/>
                    </a:ext>
                  </a:extLst>
                </a:gridCol>
              </a:tblGrid>
              <a:tr h="304959">
                <a:tc>
                  <a:txBody>
                    <a:bodyPr/>
                    <a:lstStyle/>
                    <a:p>
                      <a:pPr marL="0" marR="0" lvl="0" indent="0" algn="ctr" defTabSz="914400" rtl="0" eaLnBrk="1" fontAlgn="base" latinLnBrk="0" hangingPunct="1">
                        <a:spcBef>
                          <a:spcPct val="20000"/>
                        </a:spcBef>
                        <a:spcAft>
                          <a:spcPct val="0"/>
                        </a:spcAft>
                        <a:buClr>
                          <a:schemeClr val="accent2"/>
                        </a:buClr>
                        <a:buSzTx/>
                        <a:buFont typeface="Wingdings" pitchFamily="2" charset="2"/>
                        <a:buNone/>
                      </a:pPr>
                      <a:endParaRPr kumimoji="0" lang="zh-CN" altLang="zh-CN" sz="1400" b="0" i="0" u="none" strike="noStrike" cap="none" normalizeH="0" baseline="0" dirty="0">
                        <a:ln>
                          <a:noFill/>
                        </a:ln>
                        <a:solidFill>
                          <a:schemeClr val="tx1"/>
                        </a:solidFill>
                        <a:effectLst/>
                        <a:latin typeface="Verdana" pitchFamily="34" charset="0"/>
                        <a:ea typeface="宋体" pitchFamily="2" charset="-122"/>
                      </a:endParaRPr>
                    </a:p>
                  </a:txBody>
                  <a:tcPr marT="45744" marB="4574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itchFamily="18" charset="0"/>
                          <a:ea typeface="宋体" pitchFamily="2" charset="-122"/>
                          <a:cs typeface="Times New Roman" pitchFamily="18" charset="0"/>
                        </a:rPr>
                        <a:t>一级影响因素</a:t>
                      </a:r>
                      <a:endParaRPr kumimoji="0" lang="zh-CN" altLang="en-US" sz="1600" b="1" i="0" u="none" strike="noStrike" cap="none" normalizeH="0" baseline="0">
                        <a:ln>
                          <a:noFill/>
                        </a:ln>
                        <a:solidFill>
                          <a:schemeClr val="tx1"/>
                        </a:solidFill>
                        <a:effectLst/>
                        <a:latin typeface="Arial" charset="0"/>
                        <a:ea typeface="宋体" pitchFamily="2" charset="-122"/>
                      </a:endParaRPr>
                    </a:p>
                  </a:txBody>
                  <a:tcPr marT="45744" marB="4574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itchFamily="18" charset="0"/>
                          <a:ea typeface="宋体" pitchFamily="2" charset="-122"/>
                          <a:cs typeface="Times New Roman" pitchFamily="18" charset="0"/>
                        </a:rPr>
                        <a:t>二级影响因素</a:t>
                      </a:r>
                      <a:endParaRPr kumimoji="0" lang="zh-CN" altLang="en-US" sz="1600" b="1" i="0" u="none" strike="noStrike" cap="none" normalizeH="0" baseline="0">
                        <a:ln>
                          <a:noFill/>
                        </a:ln>
                        <a:solidFill>
                          <a:schemeClr val="tx1"/>
                        </a:solidFill>
                        <a:effectLst/>
                        <a:latin typeface="Arial" charset="0"/>
                        <a:ea typeface="宋体" pitchFamily="2" charset="-122"/>
                      </a:endParaRPr>
                    </a:p>
                  </a:txBody>
                  <a:tcPr marT="45744" marB="4574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04959">
                <a:tc rowSpan="9">
                  <a:txBody>
                    <a:bodyPr/>
                    <a:lstStyle/>
                    <a:p>
                      <a:pPr marL="0" marR="0" lvl="0" indent="0" algn="ctr" defTabSz="914400" rtl="0" eaLnBrk="1" fontAlgn="base" latinLnBrk="0" hangingPunct="1">
                        <a:spcBef>
                          <a:spcPct val="0"/>
                        </a:spcBef>
                        <a:spcAft>
                          <a:spcPct val="0"/>
                        </a:spcAft>
                        <a:buClrTx/>
                        <a:buSzTx/>
                        <a:buFontTx/>
                        <a:buNone/>
                      </a:pPr>
                      <a:r>
                        <a:rPr kumimoji="0" lang="zh-CN" altLang="en-US" sz="1800" b="1" i="0" u="none" strike="noStrike" cap="none" normalizeH="0" baseline="0" dirty="0">
                          <a:ln>
                            <a:noFill/>
                          </a:ln>
                          <a:solidFill>
                            <a:schemeClr val="tx1"/>
                          </a:solidFill>
                          <a:effectLst/>
                          <a:latin typeface="Times New Roman" pitchFamily="18" charset="0"/>
                          <a:ea typeface="楷体_GB2312" pitchFamily="49" charset="-122"/>
                          <a:cs typeface="Times New Roman" pitchFamily="18" charset="0"/>
                        </a:rPr>
                        <a:t>社会阶层的影响因素</a:t>
                      </a:r>
                      <a:endParaRPr kumimoji="0" lang="zh-CN" altLang="en-US" sz="1800" b="1" i="0" u="none" strike="noStrike" cap="none" normalizeH="0" baseline="0" dirty="0">
                        <a:ln>
                          <a:noFill/>
                        </a:ln>
                        <a:solidFill>
                          <a:schemeClr val="tx1"/>
                        </a:solidFill>
                        <a:effectLst/>
                        <a:latin typeface="Arial" charset="0"/>
                        <a:ea typeface="楷体_GB2312" pitchFamily="49" charset="-122"/>
                        <a:cs typeface="Times New Roman" pitchFamily="18" charset="0"/>
                      </a:endParaRPr>
                    </a:p>
                  </a:txBody>
                  <a:tcPr marT="45744" marB="4574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1" fontAlgn="base" latinLnBrk="0" hangingPunct="1">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经济因素</a:t>
                      </a:r>
                      <a:endParaRPr kumimoji="0" lang="zh-CN" altLang="en-US" sz="1600" b="1" i="0" u="none" strike="noStrike" cap="none" normalizeH="0" baseline="0" dirty="0">
                        <a:ln>
                          <a:noFill/>
                        </a:ln>
                        <a:solidFill>
                          <a:schemeClr val="tx1"/>
                        </a:solidFill>
                        <a:effectLst/>
                        <a:latin typeface="Arial" charset="0"/>
                        <a:ea typeface="宋体" pitchFamily="2" charset="-122"/>
                      </a:endParaRPr>
                    </a:p>
                  </a:txBody>
                  <a:tcPr marT="45744" marB="4574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itchFamily="18" charset="0"/>
                          <a:ea typeface="宋体" pitchFamily="2" charset="-122"/>
                          <a:cs typeface="Times New Roman" pitchFamily="18" charset="0"/>
                        </a:rPr>
                        <a:t>职业</a:t>
                      </a:r>
                      <a:endParaRPr kumimoji="0" lang="zh-CN" altLang="en-US" sz="1600" b="1" i="0" u="none" strike="noStrike" cap="none" normalizeH="0" baseline="0">
                        <a:ln>
                          <a:noFill/>
                        </a:ln>
                        <a:solidFill>
                          <a:schemeClr val="tx1"/>
                        </a:solidFill>
                        <a:effectLst/>
                        <a:latin typeface="Arial" charset="0"/>
                        <a:ea typeface="宋体" pitchFamily="2" charset="-122"/>
                      </a:endParaRPr>
                    </a:p>
                  </a:txBody>
                  <a:tcPr marT="45744" marB="4574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04959">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itchFamily="18" charset="0"/>
                          <a:ea typeface="宋体" pitchFamily="2" charset="-122"/>
                          <a:cs typeface="Times New Roman" pitchFamily="18" charset="0"/>
                        </a:rPr>
                        <a:t>收入</a:t>
                      </a:r>
                      <a:endParaRPr kumimoji="0" lang="zh-CN" altLang="en-US" sz="1600" b="1" i="0" u="none" strike="noStrike" cap="none" normalizeH="0" baseline="0">
                        <a:ln>
                          <a:noFill/>
                        </a:ln>
                        <a:solidFill>
                          <a:schemeClr val="tx1"/>
                        </a:solidFill>
                        <a:effectLst/>
                        <a:latin typeface="Arial" charset="0"/>
                        <a:ea typeface="宋体" pitchFamily="2" charset="-122"/>
                      </a:endParaRPr>
                    </a:p>
                  </a:txBody>
                  <a:tcPr marT="45744" marB="4574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4959">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itchFamily="18" charset="0"/>
                          <a:ea typeface="宋体" pitchFamily="2" charset="-122"/>
                          <a:cs typeface="Times New Roman" pitchFamily="18" charset="0"/>
                        </a:rPr>
                        <a:t>财富</a:t>
                      </a:r>
                      <a:endParaRPr kumimoji="0" lang="zh-CN" altLang="en-US" sz="1600" b="1" i="0" u="none" strike="noStrike" cap="none" normalizeH="0" baseline="0">
                        <a:ln>
                          <a:noFill/>
                        </a:ln>
                        <a:solidFill>
                          <a:schemeClr val="tx1"/>
                        </a:solidFill>
                        <a:effectLst/>
                        <a:latin typeface="Arial" charset="0"/>
                        <a:ea typeface="宋体" pitchFamily="2" charset="-122"/>
                      </a:endParaRPr>
                    </a:p>
                  </a:txBody>
                  <a:tcPr marT="45744" marB="4574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04959">
                <a:tc vMerge="1">
                  <a:txBody>
                    <a:bodyPr/>
                    <a:lstStyle/>
                    <a:p>
                      <a:endParaRPr lang="zh-CN"/>
                    </a:p>
                  </a:txBody>
                  <a:tcPr/>
                </a:tc>
                <a:tc rowSpan="3">
                  <a:txBody>
                    <a:bodyPr/>
                    <a:lstStyle/>
                    <a:p>
                      <a:pPr marL="0" marR="0" lvl="0" indent="0" algn="ctr" defTabSz="914400" rtl="0" eaLnBrk="1" fontAlgn="base" latinLnBrk="0" hangingPunct="1">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itchFamily="18" charset="0"/>
                          <a:ea typeface="宋体" pitchFamily="2" charset="-122"/>
                          <a:cs typeface="Times New Roman" pitchFamily="18" charset="0"/>
                        </a:rPr>
                        <a:t>相互关系因素</a:t>
                      </a:r>
                      <a:endParaRPr kumimoji="0" lang="zh-CN" altLang="en-US" sz="1600" b="1" i="0" u="none" strike="noStrike" cap="none" normalizeH="0" baseline="0">
                        <a:ln>
                          <a:noFill/>
                        </a:ln>
                        <a:solidFill>
                          <a:schemeClr val="tx1"/>
                        </a:solidFill>
                        <a:effectLst/>
                        <a:latin typeface="Arial" charset="0"/>
                        <a:ea typeface="宋体" pitchFamily="2" charset="-122"/>
                      </a:endParaRPr>
                    </a:p>
                  </a:txBody>
                  <a:tcPr marT="45744" marB="4574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个人威望</a:t>
                      </a:r>
                      <a:endParaRPr kumimoji="0" lang="zh-CN" altLang="en-US" sz="1600" b="1" i="0" u="none" strike="noStrike" cap="none" normalizeH="0" baseline="0" dirty="0">
                        <a:ln>
                          <a:noFill/>
                        </a:ln>
                        <a:solidFill>
                          <a:schemeClr val="tx1"/>
                        </a:solidFill>
                        <a:effectLst/>
                        <a:latin typeface="Arial" charset="0"/>
                        <a:ea typeface="宋体" pitchFamily="2" charset="-122"/>
                      </a:endParaRPr>
                    </a:p>
                  </a:txBody>
                  <a:tcPr marT="45744" marB="4574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4959">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itchFamily="18" charset="0"/>
                          <a:ea typeface="宋体" pitchFamily="2" charset="-122"/>
                          <a:cs typeface="Times New Roman" pitchFamily="18" charset="0"/>
                        </a:rPr>
                        <a:t>联系</a:t>
                      </a:r>
                      <a:endParaRPr kumimoji="0" lang="zh-CN" altLang="en-US" sz="1600" b="1" i="0" u="none" strike="noStrike" cap="none" normalizeH="0" baseline="0">
                        <a:ln>
                          <a:noFill/>
                        </a:ln>
                        <a:solidFill>
                          <a:schemeClr val="tx1"/>
                        </a:solidFill>
                        <a:effectLst/>
                        <a:latin typeface="Arial" charset="0"/>
                        <a:ea typeface="宋体" pitchFamily="2" charset="-122"/>
                      </a:endParaRPr>
                    </a:p>
                  </a:txBody>
                  <a:tcPr marT="45744" marB="4574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04959">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itchFamily="18" charset="0"/>
                          <a:ea typeface="宋体" pitchFamily="2" charset="-122"/>
                          <a:cs typeface="Times New Roman" pitchFamily="18" charset="0"/>
                        </a:rPr>
                        <a:t>社会化</a:t>
                      </a:r>
                      <a:endParaRPr kumimoji="0" lang="zh-CN" altLang="en-US" sz="1600" b="1" i="0" u="none" strike="noStrike" cap="none" normalizeH="0" baseline="0">
                        <a:ln>
                          <a:noFill/>
                        </a:ln>
                        <a:solidFill>
                          <a:schemeClr val="tx1"/>
                        </a:solidFill>
                        <a:effectLst/>
                        <a:latin typeface="Arial" charset="0"/>
                        <a:ea typeface="宋体" pitchFamily="2" charset="-122"/>
                      </a:endParaRPr>
                    </a:p>
                  </a:txBody>
                  <a:tcPr marT="45744" marB="4574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4959">
                <a:tc vMerge="1">
                  <a:txBody>
                    <a:bodyPr/>
                    <a:lstStyle/>
                    <a:p>
                      <a:endParaRPr lang="zh-CN"/>
                    </a:p>
                  </a:txBody>
                  <a:tcPr/>
                </a:tc>
                <a:tc rowSpan="3">
                  <a:txBody>
                    <a:bodyPr/>
                    <a:lstStyle/>
                    <a:p>
                      <a:pPr marL="0" marR="0" lvl="0" indent="0" algn="ctr" defTabSz="914400" rtl="0" eaLnBrk="1" fontAlgn="base" latinLnBrk="0" hangingPunct="1">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政治因素</a:t>
                      </a:r>
                      <a:endParaRPr kumimoji="0" lang="zh-CN" altLang="en-US" sz="1600" b="1" i="0" u="none" strike="noStrike" cap="none" normalizeH="0" baseline="0" dirty="0">
                        <a:ln>
                          <a:noFill/>
                        </a:ln>
                        <a:solidFill>
                          <a:schemeClr val="tx1"/>
                        </a:solidFill>
                        <a:effectLst/>
                        <a:latin typeface="Arial" charset="0"/>
                        <a:ea typeface="宋体" pitchFamily="2" charset="-122"/>
                      </a:endParaRPr>
                    </a:p>
                  </a:txBody>
                  <a:tcPr marT="45744" marB="4574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itchFamily="18" charset="0"/>
                          <a:ea typeface="宋体" pitchFamily="2" charset="-122"/>
                          <a:cs typeface="Times New Roman" pitchFamily="18" charset="0"/>
                        </a:rPr>
                        <a:t>权力</a:t>
                      </a:r>
                      <a:endParaRPr kumimoji="0" lang="zh-CN" altLang="en-US" sz="1600" b="1" i="0" u="none" strike="noStrike" cap="none" normalizeH="0" baseline="0">
                        <a:ln>
                          <a:noFill/>
                        </a:ln>
                        <a:solidFill>
                          <a:schemeClr val="tx1"/>
                        </a:solidFill>
                        <a:effectLst/>
                        <a:latin typeface="Arial" charset="0"/>
                        <a:ea typeface="宋体" pitchFamily="2" charset="-122"/>
                      </a:endParaRPr>
                    </a:p>
                  </a:txBody>
                  <a:tcPr marT="45744" marB="4574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04959">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spcBef>
                          <a:spcPct val="0"/>
                        </a:spcBef>
                        <a:spcAft>
                          <a:spcPct val="0"/>
                        </a:spcAft>
                        <a:buClrTx/>
                        <a:buSzTx/>
                        <a:buFontTx/>
                        <a:buNone/>
                      </a:pPr>
                      <a:r>
                        <a:rPr kumimoji="0" lang="zh-CN" altLang="en-US" sz="1600" b="1" i="0" u="none" strike="noStrike" cap="none" normalizeH="0" baseline="0">
                          <a:ln>
                            <a:noFill/>
                          </a:ln>
                          <a:solidFill>
                            <a:schemeClr val="tx1"/>
                          </a:solidFill>
                          <a:effectLst/>
                          <a:latin typeface="Times New Roman" pitchFamily="18" charset="0"/>
                          <a:ea typeface="宋体" pitchFamily="2" charset="-122"/>
                          <a:cs typeface="Times New Roman" pitchFamily="18" charset="0"/>
                        </a:rPr>
                        <a:t>阶层意识</a:t>
                      </a:r>
                      <a:endParaRPr kumimoji="0" lang="zh-CN" altLang="en-US" sz="1600" b="1" i="0" u="none" strike="noStrike" cap="none" normalizeH="0" baseline="0">
                        <a:ln>
                          <a:noFill/>
                        </a:ln>
                        <a:solidFill>
                          <a:schemeClr val="tx1"/>
                        </a:solidFill>
                        <a:effectLst/>
                        <a:latin typeface="Arial" charset="0"/>
                        <a:ea typeface="宋体" pitchFamily="2" charset="-122"/>
                      </a:endParaRPr>
                    </a:p>
                  </a:txBody>
                  <a:tcPr marT="45744" marB="4574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04959">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spcBef>
                          <a:spcPct val="0"/>
                        </a:spcBef>
                        <a:spcAft>
                          <a:spcPct val="0"/>
                        </a:spcAft>
                        <a:buClrTx/>
                        <a:buSzTx/>
                        <a:buFontTx/>
                        <a:buNone/>
                      </a:pPr>
                      <a:r>
                        <a:rPr kumimoji="0" lang="zh-CN" altLang="en-US" sz="1600" b="1" i="0" u="none" strike="noStrike" cap="none" normalizeH="0" baseline="0" dirty="0">
                          <a:ln>
                            <a:noFill/>
                          </a:ln>
                          <a:solidFill>
                            <a:schemeClr val="tx1"/>
                          </a:solidFill>
                          <a:effectLst/>
                          <a:latin typeface="Times New Roman" pitchFamily="18" charset="0"/>
                          <a:ea typeface="宋体" pitchFamily="2" charset="-122"/>
                          <a:cs typeface="Times New Roman" pitchFamily="18" charset="0"/>
                        </a:rPr>
                        <a:t>变动迁移</a:t>
                      </a:r>
                      <a:endParaRPr kumimoji="0" lang="zh-CN" altLang="en-US" sz="1600" b="1" i="0" u="none" strike="noStrike" cap="none" normalizeH="0" baseline="0" dirty="0">
                        <a:ln>
                          <a:noFill/>
                        </a:ln>
                        <a:solidFill>
                          <a:schemeClr val="tx1"/>
                        </a:solidFill>
                        <a:effectLst/>
                        <a:latin typeface="Arial" charset="0"/>
                        <a:ea typeface="宋体" pitchFamily="2" charset="-122"/>
                      </a:endParaRPr>
                    </a:p>
                  </a:txBody>
                  <a:tcPr marT="45744" marB="45744"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796116541"/>
      </p:ext>
    </p:extLst>
  </p:cSld>
  <p:clrMapOvr>
    <a:masterClrMapping/>
  </p:clrMapOvr>
</p:sld>
</file>

<file path=ppt/theme/theme1.xml><?xml version="1.0" encoding="utf-8"?>
<a:theme xmlns:a="http://schemas.openxmlformats.org/drawingml/2006/main" name="blank">
  <a:themeElements>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fontScheme name="SYSWIN-严谨">
      <a:majorFont>
        <a:latin typeface="Times New Roman"/>
        <a:ea typeface="华文中宋"/>
        <a:cs typeface=""/>
      </a:majorFont>
      <a:minorFont>
        <a:latin typeface="Times New Roman"/>
        <a:ea typeface="华文中宋"/>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TotalTime>
  <Words>3241</Words>
  <Application>Microsoft Office PowerPoint</Application>
  <PresentationFormat>全屏显示(4:3)</PresentationFormat>
  <Paragraphs>412</Paragraphs>
  <Slides>38</Slides>
  <Notes>5</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38</vt:i4>
      </vt:variant>
    </vt:vector>
  </HeadingPairs>
  <TitlesOfParts>
    <vt:vector size="60" baseType="lpstr">
      <vt:lpstr>等线</vt:lpstr>
      <vt:lpstr>方正大标宋简体</vt:lpstr>
      <vt:lpstr>方正大黑简体</vt:lpstr>
      <vt:lpstr>华文彩云</vt:lpstr>
      <vt:lpstr>华文细黑</vt:lpstr>
      <vt:lpstr>华文中宋</vt:lpstr>
      <vt:lpstr>楷体_GB2312</vt:lpstr>
      <vt:lpstr>隶书</vt:lpstr>
      <vt:lpstr>宋体</vt:lpstr>
      <vt:lpstr>微软雅黑</vt:lpstr>
      <vt:lpstr>Arial</vt:lpstr>
      <vt:lpstr>Arial</vt:lpstr>
      <vt:lpstr>Baskerville Old Face</vt:lpstr>
      <vt:lpstr>Bauhaus 93</vt:lpstr>
      <vt:lpstr>Bell MT</vt:lpstr>
      <vt:lpstr>Bodoni MT Black</vt:lpstr>
      <vt:lpstr>Calibri</vt:lpstr>
      <vt:lpstr>Impact</vt:lpstr>
      <vt:lpstr>Times New Roman</vt:lpstr>
      <vt:lpstr>Verdana</vt:lpstr>
      <vt:lpstr>Wingdings</vt:lpstr>
      <vt:lpstr>blank</vt:lpstr>
      <vt:lpstr>PowerPoint 演示文稿</vt:lpstr>
      <vt:lpstr>4.1  汽车消费者市场的购买行为 </vt:lpstr>
      <vt:lpstr>PowerPoint 演示文稿</vt:lpstr>
      <vt:lpstr>PowerPoint 演示文稿</vt:lpstr>
      <vt:lpstr>4.1.3 消费者购买行为的类型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自我形象</vt:lpstr>
      <vt:lpstr>PowerPoint 演示文稿</vt:lpstr>
      <vt:lpstr>消费者动机的形成 </vt:lpstr>
      <vt:lpstr>PowerPoint 演示文稿</vt:lpstr>
      <vt:lpstr>PowerPoint 演示文稿</vt:lpstr>
      <vt:lpstr>感知</vt:lpstr>
      <vt:lpstr>PowerPoint 演示文稿</vt:lpstr>
      <vt:lpstr>PowerPoint 演示文稿</vt:lpstr>
      <vt:lpstr>PowerPoint 演示文稿</vt:lpstr>
      <vt:lpstr>PowerPoint 演示文稿</vt:lpstr>
      <vt:lpstr>PowerPoint 演示文稿</vt:lpstr>
      <vt:lpstr>评估选择 </vt:lpstr>
      <vt:lpstr>购后感觉和行为 </vt:lpstr>
      <vt:lpstr>消费心理模式：从AIDMA到AISAS的转变</vt:lpstr>
      <vt:lpstr>PowerPoint 演示文稿</vt:lpstr>
      <vt:lpstr>4.2  汽车组织市场的购买行为</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lilei</dc:creator>
  <cp:lastModifiedBy>li lei</cp:lastModifiedBy>
  <cp:revision>279</cp:revision>
  <dcterms:created xsi:type="dcterms:W3CDTF">2018-03-08T02:05:52Z</dcterms:created>
  <dcterms:modified xsi:type="dcterms:W3CDTF">2022-04-13T01:49:00Z</dcterms:modified>
</cp:coreProperties>
</file>